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74" r:id="rId3"/>
    <p:sldId id="257" r:id="rId4"/>
    <p:sldId id="276" r:id="rId5"/>
    <p:sldId id="278" r:id="rId6"/>
    <p:sldId id="293" r:id="rId7"/>
    <p:sldId id="282" r:id="rId8"/>
    <p:sldId id="283" r:id="rId9"/>
    <p:sldId id="285" r:id="rId10"/>
    <p:sldId id="284" r:id="rId11"/>
    <p:sldId id="286" r:id="rId12"/>
    <p:sldId id="279" r:id="rId13"/>
    <p:sldId id="294" r:id="rId14"/>
    <p:sldId id="287" r:id="rId15"/>
    <p:sldId id="288" r:id="rId16"/>
    <p:sldId id="295" r:id="rId17"/>
    <p:sldId id="297" r:id="rId18"/>
    <p:sldId id="296" r:id="rId19"/>
    <p:sldId id="298" r:id="rId20"/>
    <p:sldId id="289" r:id="rId21"/>
    <p:sldId id="299" r:id="rId22"/>
    <p:sldId id="290" r:id="rId23"/>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4C2C"/>
    <a:srgbClr val="163794"/>
    <a:srgbClr val="DADAD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55"/>
    <p:restoredTop sz="96842"/>
  </p:normalViewPr>
  <p:slideViewPr>
    <p:cSldViewPr>
      <p:cViewPr>
        <p:scale>
          <a:sx n="62" d="100"/>
          <a:sy n="62" d="100"/>
        </p:scale>
        <p:origin x="960" y="1064"/>
      </p:cViewPr>
      <p:guideLst>
        <p:guide orient="horz" pos="2880"/>
        <p:guide pos="2160"/>
      </p:guideLst>
    </p:cSldViewPr>
  </p:slid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25325D8C-F4DA-D345-83D7-04EC01554320}" type="datetimeFigureOut">
              <a:rPr lang="en-US" smtClean="0"/>
              <a:t>2/27/26</a:t>
            </a:fld>
            <a:endParaRPr lang="en-US"/>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A9BFE423-54EC-2840-A3E4-FB38557F24C7}" type="slidenum">
              <a:rPr lang="en-US" smtClean="0"/>
              <a:t>‹#›</a:t>
            </a:fld>
            <a:endParaRPr lang="en-US"/>
          </a:p>
        </p:txBody>
      </p:sp>
    </p:spTree>
    <p:extLst>
      <p:ext uri="{BB962C8B-B14F-4D97-AF65-F5344CB8AC3E}">
        <p14:creationId xmlns:p14="http://schemas.microsoft.com/office/powerpoint/2010/main" val="3405248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BFE423-54EC-2840-A3E4-FB38557F24C7}" type="slidenum">
              <a:rPr lang="en-US" smtClean="0"/>
              <a:t>1</a:t>
            </a:fld>
            <a:endParaRPr lang="en-US"/>
          </a:p>
        </p:txBody>
      </p:sp>
    </p:spTree>
    <p:extLst>
      <p:ext uri="{BB962C8B-B14F-4D97-AF65-F5344CB8AC3E}">
        <p14:creationId xmlns:p14="http://schemas.microsoft.com/office/powerpoint/2010/main" val="1284603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C88ED-C644-8051-FA01-550E1B104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6799BD-C42A-D0F9-9523-C6FC34CF5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13FF6-6FC6-2C7E-2FB9-543DD554B4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997244-38FD-5E52-F11E-A3CFB6C5C878}"/>
              </a:ext>
            </a:extLst>
          </p:cNvPr>
          <p:cNvSpPr>
            <a:spLocks noGrp="1"/>
          </p:cNvSpPr>
          <p:nvPr>
            <p:ph type="sldNum" sz="quarter" idx="5"/>
          </p:nvPr>
        </p:nvSpPr>
        <p:spPr/>
        <p:txBody>
          <a:bodyPr/>
          <a:lstStyle/>
          <a:p>
            <a:fld id="{A9BFE423-54EC-2840-A3E4-FB38557F24C7}" type="slidenum">
              <a:rPr lang="en-US" smtClean="0"/>
              <a:t>10</a:t>
            </a:fld>
            <a:endParaRPr lang="en-US"/>
          </a:p>
        </p:txBody>
      </p:sp>
    </p:spTree>
    <p:extLst>
      <p:ext uri="{BB962C8B-B14F-4D97-AF65-F5344CB8AC3E}">
        <p14:creationId xmlns:p14="http://schemas.microsoft.com/office/powerpoint/2010/main" val="2126036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6016C-782A-B5A7-FAE8-DE4545D65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A34DAF-DF02-AC2D-051C-F9C144F8D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15FBD-9FA2-B9FD-4E04-CBBE27CB75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0D8F37-FBB1-D044-8B67-2D5B8D489C28}"/>
              </a:ext>
            </a:extLst>
          </p:cNvPr>
          <p:cNvSpPr>
            <a:spLocks noGrp="1"/>
          </p:cNvSpPr>
          <p:nvPr>
            <p:ph type="sldNum" sz="quarter" idx="5"/>
          </p:nvPr>
        </p:nvSpPr>
        <p:spPr/>
        <p:txBody>
          <a:bodyPr/>
          <a:lstStyle/>
          <a:p>
            <a:fld id="{A9BFE423-54EC-2840-A3E4-FB38557F24C7}" type="slidenum">
              <a:rPr lang="en-US" smtClean="0"/>
              <a:t>11</a:t>
            </a:fld>
            <a:endParaRPr lang="en-US"/>
          </a:p>
        </p:txBody>
      </p:sp>
    </p:spTree>
    <p:extLst>
      <p:ext uri="{BB962C8B-B14F-4D97-AF65-F5344CB8AC3E}">
        <p14:creationId xmlns:p14="http://schemas.microsoft.com/office/powerpoint/2010/main" val="2742850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63859-397C-8E7D-47F1-A17BCB459C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FE276C-37D4-E3BB-C894-335A243C6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51D2DD-73E5-0EAA-5BC2-6C41B92183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F2B9F7-0A56-E212-F44D-85BDF0E87C05}"/>
              </a:ext>
            </a:extLst>
          </p:cNvPr>
          <p:cNvSpPr>
            <a:spLocks noGrp="1"/>
          </p:cNvSpPr>
          <p:nvPr>
            <p:ph type="sldNum" sz="quarter" idx="5"/>
          </p:nvPr>
        </p:nvSpPr>
        <p:spPr/>
        <p:txBody>
          <a:bodyPr/>
          <a:lstStyle/>
          <a:p>
            <a:fld id="{A9BFE423-54EC-2840-A3E4-FB38557F24C7}" type="slidenum">
              <a:rPr lang="en-US" smtClean="0"/>
              <a:t>12</a:t>
            </a:fld>
            <a:endParaRPr lang="en-US"/>
          </a:p>
        </p:txBody>
      </p:sp>
    </p:spTree>
    <p:extLst>
      <p:ext uri="{BB962C8B-B14F-4D97-AF65-F5344CB8AC3E}">
        <p14:creationId xmlns:p14="http://schemas.microsoft.com/office/powerpoint/2010/main" val="735043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7B9FE-AC02-22FA-73E8-0961E9581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03CB2B-F0FF-2CA7-758A-E2394F7FF2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A2D6AF-0D7B-36A2-7BDB-BCD63A5BA0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FC3E4C-4E45-EA97-994E-3FBCE1D1CDF5}"/>
              </a:ext>
            </a:extLst>
          </p:cNvPr>
          <p:cNvSpPr>
            <a:spLocks noGrp="1"/>
          </p:cNvSpPr>
          <p:nvPr>
            <p:ph type="sldNum" sz="quarter" idx="5"/>
          </p:nvPr>
        </p:nvSpPr>
        <p:spPr/>
        <p:txBody>
          <a:bodyPr/>
          <a:lstStyle/>
          <a:p>
            <a:fld id="{A9BFE423-54EC-2840-A3E4-FB38557F24C7}" type="slidenum">
              <a:rPr lang="en-US" smtClean="0"/>
              <a:t>13</a:t>
            </a:fld>
            <a:endParaRPr lang="en-US"/>
          </a:p>
        </p:txBody>
      </p:sp>
    </p:spTree>
    <p:extLst>
      <p:ext uri="{BB962C8B-B14F-4D97-AF65-F5344CB8AC3E}">
        <p14:creationId xmlns:p14="http://schemas.microsoft.com/office/powerpoint/2010/main" val="115743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205B4-EBC4-8F2A-10B5-C83DF99D2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7AD6DE-F4C7-D109-3C00-D565653720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BB33C1-6EF0-FBAE-E9F0-E6E3B7B21E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EBCAB3-1309-E401-582E-C1096588A651}"/>
              </a:ext>
            </a:extLst>
          </p:cNvPr>
          <p:cNvSpPr>
            <a:spLocks noGrp="1"/>
          </p:cNvSpPr>
          <p:nvPr>
            <p:ph type="sldNum" sz="quarter" idx="5"/>
          </p:nvPr>
        </p:nvSpPr>
        <p:spPr/>
        <p:txBody>
          <a:bodyPr/>
          <a:lstStyle/>
          <a:p>
            <a:fld id="{A9BFE423-54EC-2840-A3E4-FB38557F24C7}" type="slidenum">
              <a:rPr lang="en-US" smtClean="0"/>
              <a:t>14</a:t>
            </a:fld>
            <a:endParaRPr lang="en-US"/>
          </a:p>
        </p:txBody>
      </p:sp>
    </p:spTree>
    <p:extLst>
      <p:ext uri="{BB962C8B-B14F-4D97-AF65-F5344CB8AC3E}">
        <p14:creationId xmlns:p14="http://schemas.microsoft.com/office/powerpoint/2010/main" val="252105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0E4F7-DD01-0666-34C6-08DD4A2ADE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7BC7FD-4CEA-FB72-5F23-37139C5D6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329BE5-A14B-DFAC-C4A4-A808D3A544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FDC73D-D3E6-FB13-3CA5-964F43272524}"/>
              </a:ext>
            </a:extLst>
          </p:cNvPr>
          <p:cNvSpPr>
            <a:spLocks noGrp="1"/>
          </p:cNvSpPr>
          <p:nvPr>
            <p:ph type="sldNum" sz="quarter" idx="5"/>
          </p:nvPr>
        </p:nvSpPr>
        <p:spPr/>
        <p:txBody>
          <a:bodyPr/>
          <a:lstStyle/>
          <a:p>
            <a:fld id="{A9BFE423-54EC-2840-A3E4-FB38557F24C7}" type="slidenum">
              <a:rPr lang="en-US" smtClean="0"/>
              <a:t>15</a:t>
            </a:fld>
            <a:endParaRPr lang="en-US"/>
          </a:p>
        </p:txBody>
      </p:sp>
    </p:spTree>
    <p:extLst>
      <p:ext uri="{BB962C8B-B14F-4D97-AF65-F5344CB8AC3E}">
        <p14:creationId xmlns:p14="http://schemas.microsoft.com/office/powerpoint/2010/main" val="118976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51F7F-6FE1-EBA5-68F8-28C481AC4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D8D81-AB3F-8775-20FB-2522D1688D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B87AB3-8831-108B-7896-A544912086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84E3F2-AE99-F044-D9DF-85777ECF94FD}"/>
              </a:ext>
            </a:extLst>
          </p:cNvPr>
          <p:cNvSpPr>
            <a:spLocks noGrp="1"/>
          </p:cNvSpPr>
          <p:nvPr>
            <p:ph type="sldNum" sz="quarter" idx="5"/>
          </p:nvPr>
        </p:nvSpPr>
        <p:spPr/>
        <p:txBody>
          <a:bodyPr/>
          <a:lstStyle/>
          <a:p>
            <a:fld id="{A9BFE423-54EC-2840-A3E4-FB38557F24C7}" type="slidenum">
              <a:rPr lang="en-US" smtClean="0"/>
              <a:t>16</a:t>
            </a:fld>
            <a:endParaRPr lang="en-US"/>
          </a:p>
        </p:txBody>
      </p:sp>
    </p:spTree>
    <p:extLst>
      <p:ext uri="{BB962C8B-B14F-4D97-AF65-F5344CB8AC3E}">
        <p14:creationId xmlns:p14="http://schemas.microsoft.com/office/powerpoint/2010/main" val="1314233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E5365-A57D-3B29-1855-6814426D0B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CEAFFF-F486-50CF-39D6-74BA0DCBB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30D4F1-0D9F-5145-8E89-A88C767988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3E9C73-9EB5-925E-26A5-E4A64930E363}"/>
              </a:ext>
            </a:extLst>
          </p:cNvPr>
          <p:cNvSpPr>
            <a:spLocks noGrp="1"/>
          </p:cNvSpPr>
          <p:nvPr>
            <p:ph type="sldNum" sz="quarter" idx="5"/>
          </p:nvPr>
        </p:nvSpPr>
        <p:spPr/>
        <p:txBody>
          <a:bodyPr/>
          <a:lstStyle/>
          <a:p>
            <a:fld id="{A9BFE423-54EC-2840-A3E4-FB38557F24C7}" type="slidenum">
              <a:rPr lang="en-US" smtClean="0"/>
              <a:t>17</a:t>
            </a:fld>
            <a:endParaRPr lang="en-US"/>
          </a:p>
        </p:txBody>
      </p:sp>
    </p:spTree>
    <p:extLst>
      <p:ext uri="{BB962C8B-B14F-4D97-AF65-F5344CB8AC3E}">
        <p14:creationId xmlns:p14="http://schemas.microsoft.com/office/powerpoint/2010/main" val="1752791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F7070-30A9-BA7F-2BAB-4C67EF9869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1E0C96-6AF6-EBE6-788B-EB19681808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D590FA-3E38-15BE-3143-BB5DBFFEEE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4B7FFD-F294-BAA0-8360-3184AAB59B03}"/>
              </a:ext>
            </a:extLst>
          </p:cNvPr>
          <p:cNvSpPr>
            <a:spLocks noGrp="1"/>
          </p:cNvSpPr>
          <p:nvPr>
            <p:ph type="sldNum" sz="quarter" idx="5"/>
          </p:nvPr>
        </p:nvSpPr>
        <p:spPr/>
        <p:txBody>
          <a:bodyPr/>
          <a:lstStyle/>
          <a:p>
            <a:fld id="{A9BFE423-54EC-2840-A3E4-FB38557F24C7}" type="slidenum">
              <a:rPr lang="en-US" smtClean="0"/>
              <a:t>18</a:t>
            </a:fld>
            <a:endParaRPr lang="en-US"/>
          </a:p>
        </p:txBody>
      </p:sp>
    </p:spTree>
    <p:extLst>
      <p:ext uri="{BB962C8B-B14F-4D97-AF65-F5344CB8AC3E}">
        <p14:creationId xmlns:p14="http://schemas.microsoft.com/office/powerpoint/2010/main" val="968346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43B46-317A-6A1F-87B4-4B26899A96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AD6118-2D91-BD53-EE26-58C9F020E3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A8513D-A914-DE1E-79B6-7C108A6345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524C29-F8B7-AAAD-42AB-92F24692F2B1}"/>
              </a:ext>
            </a:extLst>
          </p:cNvPr>
          <p:cNvSpPr>
            <a:spLocks noGrp="1"/>
          </p:cNvSpPr>
          <p:nvPr>
            <p:ph type="sldNum" sz="quarter" idx="5"/>
          </p:nvPr>
        </p:nvSpPr>
        <p:spPr/>
        <p:txBody>
          <a:bodyPr/>
          <a:lstStyle/>
          <a:p>
            <a:fld id="{A9BFE423-54EC-2840-A3E4-FB38557F24C7}" type="slidenum">
              <a:rPr lang="en-US" smtClean="0"/>
              <a:t>19</a:t>
            </a:fld>
            <a:endParaRPr lang="en-US"/>
          </a:p>
        </p:txBody>
      </p:sp>
    </p:spTree>
    <p:extLst>
      <p:ext uri="{BB962C8B-B14F-4D97-AF65-F5344CB8AC3E}">
        <p14:creationId xmlns:p14="http://schemas.microsoft.com/office/powerpoint/2010/main" val="375744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BFE423-54EC-2840-A3E4-FB38557F24C7}" type="slidenum">
              <a:rPr lang="en-US" smtClean="0"/>
              <a:t>2</a:t>
            </a:fld>
            <a:endParaRPr lang="en-US"/>
          </a:p>
        </p:txBody>
      </p:sp>
    </p:spTree>
    <p:extLst>
      <p:ext uri="{BB962C8B-B14F-4D97-AF65-F5344CB8AC3E}">
        <p14:creationId xmlns:p14="http://schemas.microsoft.com/office/powerpoint/2010/main" val="3201035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A7766-3118-52F5-2B91-7E44026841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1D56B5-A916-7E80-2E54-8679952859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7EA5DD-E726-1BFB-E629-74C18E2F33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7F1C9D-9253-C32F-C4E1-C78B11B9687E}"/>
              </a:ext>
            </a:extLst>
          </p:cNvPr>
          <p:cNvSpPr>
            <a:spLocks noGrp="1"/>
          </p:cNvSpPr>
          <p:nvPr>
            <p:ph type="sldNum" sz="quarter" idx="5"/>
          </p:nvPr>
        </p:nvSpPr>
        <p:spPr/>
        <p:txBody>
          <a:bodyPr/>
          <a:lstStyle/>
          <a:p>
            <a:fld id="{A9BFE423-54EC-2840-A3E4-FB38557F24C7}" type="slidenum">
              <a:rPr lang="en-US" smtClean="0"/>
              <a:t>20</a:t>
            </a:fld>
            <a:endParaRPr lang="en-US"/>
          </a:p>
        </p:txBody>
      </p:sp>
    </p:spTree>
    <p:extLst>
      <p:ext uri="{BB962C8B-B14F-4D97-AF65-F5344CB8AC3E}">
        <p14:creationId xmlns:p14="http://schemas.microsoft.com/office/powerpoint/2010/main" val="4017291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34BB5-7F26-93EE-381A-4F6273EF83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81C2B2-8CE2-19A5-0F5D-F3B27B8D33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82458C-2A20-3980-B3B3-4F261F3912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59D78B-EE0D-B537-A928-FBCB751538A2}"/>
              </a:ext>
            </a:extLst>
          </p:cNvPr>
          <p:cNvSpPr>
            <a:spLocks noGrp="1"/>
          </p:cNvSpPr>
          <p:nvPr>
            <p:ph type="sldNum" sz="quarter" idx="5"/>
          </p:nvPr>
        </p:nvSpPr>
        <p:spPr/>
        <p:txBody>
          <a:bodyPr/>
          <a:lstStyle/>
          <a:p>
            <a:fld id="{A9BFE423-54EC-2840-A3E4-FB38557F24C7}" type="slidenum">
              <a:rPr lang="en-US" smtClean="0"/>
              <a:t>21</a:t>
            </a:fld>
            <a:endParaRPr lang="en-US"/>
          </a:p>
        </p:txBody>
      </p:sp>
    </p:spTree>
    <p:extLst>
      <p:ext uri="{BB962C8B-B14F-4D97-AF65-F5344CB8AC3E}">
        <p14:creationId xmlns:p14="http://schemas.microsoft.com/office/powerpoint/2010/main" val="4271768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12100-24B8-A4F5-E0AE-F9C1893B5E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30303B-7147-1365-E496-D78E0AFAFB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C4701C-A77A-5403-FE3A-BD97E622A7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7F759F-93AE-432C-B3F7-8BD159593469}"/>
              </a:ext>
            </a:extLst>
          </p:cNvPr>
          <p:cNvSpPr>
            <a:spLocks noGrp="1"/>
          </p:cNvSpPr>
          <p:nvPr>
            <p:ph type="sldNum" sz="quarter" idx="5"/>
          </p:nvPr>
        </p:nvSpPr>
        <p:spPr/>
        <p:txBody>
          <a:bodyPr/>
          <a:lstStyle/>
          <a:p>
            <a:fld id="{A9BFE423-54EC-2840-A3E4-FB38557F24C7}" type="slidenum">
              <a:rPr lang="en-US" smtClean="0"/>
              <a:t>22</a:t>
            </a:fld>
            <a:endParaRPr lang="en-US"/>
          </a:p>
        </p:txBody>
      </p:sp>
    </p:spTree>
    <p:extLst>
      <p:ext uri="{BB962C8B-B14F-4D97-AF65-F5344CB8AC3E}">
        <p14:creationId xmlns:p14="http://schemas.microsoft.com/office/powerpoint/2010/main" val="1318802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BFE423-54EC-2840-A3E4-FB38557F24C7}" type="slidenum">
              <a:rPr lang="en-US" smtClean="0"/>
              <a:t>3</a:t>
            </a:fld>
            <a:endParaRPr lang="en-US"/>
          </a:p>
        </p:txBody>
      </p:sp>
    </p:spTree>
    <p:extLst>
      <p:ext uri="{BB962C8B-B14F-4D97-AF65-F5344CB8AC3E}">
        <p14:creationId xmlns:p14="http://schemas.microsoft.com/office/powerpoint/2010/main" val="554152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0737D-0535-047D-0567-0E1A9A5070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B9724D-5F55-E096-E915-83CE5062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145A37-49BD-D09D-1ED8-F624A49524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200CF4-7AD1-CE7D-1893-5D4AB7579946}"/>
              </a:ext>
            </a:extLst>
          </p:cNvPr>
          <p:cNvSpPr>
            <a:spLocks noGrp="1"/>
          </p:cNvSpPr>
          <p:nvPr>
            <p:ph type="sldNum" sz="quarter" idx="5"/>
          </p:nvPr>
        </p:nvSpPr>
        <p:spPr/>
        <p:txBody>
          <a:bodyPr/>
          <a:lstStyle/>
          <a:p>
            <a:fld id="{A9BFE423-54EC-2840-A3E4-FB38557F24C7}" type="slidenum">
              <a:rPr lang="en-US" smtClean="0"/>
              <a:t>4</a:t>
            </a:fld>
            <a:endParaRPr lang="en-US"/>
          </a:p>
        </p:txBody>
      </p:sp>
    </p:spTree>
    <p:extLst>
      <p:ext uri="{BB962C8B-B14F-4D97-AF65-F5344CB8AC3E}">
        <p14:creationId xmlns:p14="http://schemas.microsoft.com/office/powerpoint/2010/main" val="1610276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7D2B6-5D57-DBFF-6AA1-62A4B4F6E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ECAF43-2402-3F31-33CF-978BE9955F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88302-AE6E-86D6-3B64-46A5B909B2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9F1A34-73D8-1A2F-24D1-73F094C34D1A}"/>
              </a:ext>
            </a:extLst>
          </p:cNvPr>
          <p:cNvSpPr>
            <a:spLocks noGrp="1"/>
          </p:cNvSpPr>
          <p:nvPr>
            <p:ph type="sldNum" sz="quarter" idx="5"/>
          </p:nvPr>
        </p:nvSpPr>
        <p:spPr/>
        <p:txBody>
          <a:bodyPr/>
          <a:lstStyle/>
          <a:p>
            <a:fld id="{A9BFE423-54EC-2840-A3E4-FB38557F24C7}" type="slidenum">
              <a:rPr lang="en-US" smtClean="0"/>
              <a:t>5</a:t>
            </a:fld>
            <a:endParaRPr lang="en-US"/>
          </a:p>
        </p:txBody>
      </p:sp>
    </p:spTree>
    <p:extLst>
      <p:ext uri="{BB962C8B-B14F-4D97-AF65-F5344CB8AC3E}">
        <p14:creationId xmlns:p14="http://schemas.microsoft.com/office/powerpoint/2010/main" val="1771025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CCDF3-89CF-6DB7-9C84-07445CA6E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15CFA1-A2DB-6CD8-7E9F-C3C541CAF0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BDDF47-FA56-86DA-65A6-E691167922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AD371F-88E1-F95F-F798-CC67B628EF47}"/>
              </a:ext>
            </a:extLst>
          </p:cNvPr>
          <p:cNvSpPr>
            <a:spLocks noGrp="1"/>
          </p:cNvSpPr>
          <p:nvPr>
            <p:ph type="sldNum" sz="quarter" idx="5"/>
          </p:nvPr>
        </p:nvSpPr>
        <p:spPr/>
        <p:txBody>
          <a:bodyPr/>
          <a:lstStyle/>
          <a:p>
            <a:fld id="{A9BFE423-54EC-2840-A3E4-FB38557F24C7}" type="slidenum">
              <a:rPr lang="en-US" smtClean="0"/>
              <a:t>6</a:t>
            </a:fld>
            <a:endParaRPr lang="en-US"/>
          </a:p>
        </p:txBody>
      </p:sp>
    </p:spTree>
    <p:extLst>
      <p:ext uri="{BB962C8B-B14F-4D97-AF65-F5344CB8AC3E}">
        <p14:creationId xmlns:p14="http://schemas.microsoft.com/office/powerpoint/2010/main" val="651716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6E752-837E-17C9-CF03-4D657BECC6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FFFD9B-7C90-8580-1D56-6AA2E7A639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00C247-14E5-1E9B-28F4-BF7D94DD92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205C94-F626-2B46-02F2-B85DD59B8C45}"/>
              </a:ext>
            </a:extLst>
          </p:cNvPr>
          <p:cNvSpPr>
            <a:spLocks noGrp="1"/>
          </p:cNvSpPr>
          <p:nvPr>
            <p:ph type="sldNum" sz="quarter" idx="5"/>
          </p:nvPr>
        </p:nvSpPr>
        <p:spPr/>
        <p:txBody>
          <a:bodyPr/>
          <a:lstStyle/>
          <a:p>
            <a:fld id="{A9BFE423-54EC-2840-A3E4-FB38557F24C7}" type="slidenum">
              <a:rPr lang="en-US" smtClean="0"/>
              <a:t>7</a:t>
            </a:fld>
            <a:endParaRPr lang="en-US"/>
          </a:p>
        </p:txBody>
      </p:sp>
    </p:spTree>
    <p:extLst>
      <p:ext uri="{BB962C8B-B14F-4D97-AF65-F5344CB8AC3E}">
        <p14:creationId xmlns:p14="http://schemas.microsoft.com/office/powerpoint/2010/main" val="1981696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5E828-A7B1-C481-CED4-F22EB524C0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848998-912E-EF52-F58F-2B72081FDF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DD609-2D68-EE35-B601-AF57E9506D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F79B47-8752-6CB7-87E3-1A8E3D651910}"/>
              </a:ext>
            </a:extLst>
          </p:cNvPr>
          <p:cNvSpPr>
            <a:spLocks noGrp="1"/>
          </p:cNvSpPr>
          <p:nvPr>
            <p:ph type="sldNum" sz="quarter" idx="5"/>
          </p:nvPr>
        </p:nvSpPr>
        <p:spPr/>
        <p:txBody>
          <a:bodyPr/>
          <a:lstStyle/>
          <a:p>
            <a:fld id="{A9BFE423-54EC-2840-A3E4-FB38557F24C7}" type="slidenum">
              <a:rPr lang="en-US" smtClean="0"/>
              <a:t>8</a:t>
            </a:fld>
            <a:endParaRPr lang="en-US"/>
          </a:p>
        </p:txBody>
      </p:sp>
    </p:spTree>
    <p:extLst>
      <p:ext uri="{BB962C8B-B14F-4D97-AF65-F5344CB8AC3E}">
        <p14:creationId xmlns:p14="http://schemas.microsoft.com/office/powerpoint/2010/main" val="2891245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6E860-3823-E451-193A-5A2BF34DD4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CEEF5D-40CE-A0AE-FD66-9BAD67D00B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70DAA2-B528-C429-66F2-76C22E6BC6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4B05B1-BD3F-BFB1-3A6E-2E1A94BE1AFC}"/>
              </a:ext>
            </a:extLst>
          </p:cNvPr>
          <p:cNvSpPr>
            <a:spLocks noGrp="1"/>
          </p:cNvSpPr>
          <p:nvPr>
            <p:ph type="sldNum" sz="quarter" idx="5"/>
          </p:nvPr>
        </p:nvSpPr>
        <p:spPr/>
        <p:txBody>
          <a:bodyPr/>
          <a:lstStyle/>
          <a:p>
            <a:fld id="{A9BFE423-54EC-2840-A3E4-FB38557F24C7}" type="slidenum">
              <a:rPr lang="en-US" smtClean="0"/>
              <a:t>9</a:t>
            </a:fld>
            <a:endParaRPr lang="en-US"/>
          </a:p>
        </p:txBody>
      </p:sp>
    </p:spTree>
    <p:extLst>
      <p:ext uri="{BB962C8B-B14F-4D97-AF65-F5344CB8AC3E}">
        <p14:creationId xmlns:p14="http://schemas.microsoft.com/office/powerpoint/2010/main" val="3670469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sz="8550" b="0" i="0">
                <a:solidFill>
                  <a:srgbClr val="DADADA"/>
                </a:solidFill>
                <a:latin typeface="InputMono"/>
                <a:cs typeface="InputMono"/>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sz="8550" b="0" i="0">
                <a:solidFill>
                  <a:srgbClr val="163794"/>
                </a:solidFill>
                <a:latin typeface="InputMono"/>
                <a:cs typeface="InputMon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2/27/26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550" b="0" i="0">
                <a:solidFill>
                  <a:srgbClr val="DADADA"/>
                </a:solidFill>
                <a:latin typeface="InputMono"/>
                <a:cs typeface="InputMono"/>
              </a:defRPr>
            </a:lvl1pPr>
          </a:lstStyle>
          <a:p>
            <a:endParaRPr/>
          </a:p>
        </p:txBody>
      </p:sp>
      <p:sp>
        <p:nvSpPr>
          <p:cNvPr id="3" name="Holder 3"/>
          <p:cNvSpPr>
            <a:spLocks noGrp="1"/>
          </p:cNvSpPr>
          <p:nvPr>
            <p:ph type="body" idx="1"/>
          </p:nvPr>
        </p:nvSpPr>
        <p:spPr/>
        <p:txBody>
          <a:bodyPr lIns="0" tIns="0" rIns="0" bIns="0"/>
          <a:lstStyle>
            <a:lvl1pPr>
              <a:defRPr sz="8550" b="0" i="0">
                <a:solidFill>
                  <a:srgbClr val="163794"/>
                </a:solidFill>
                <a:latin typeface="InputMono"/>
                <a:cs typeface="InputMon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2/27/26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550" b="0" i="0">
                <a:solidFill>
                  <a:srgbClr val="DADADA"/>
                </a:solidFill>
                <a:latin typeface="InputMono"/>
                <a:cs typeface="InputMono"/>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2/27/26</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163794"/>
          </a:solidFill>
        </p:spPr>
        <p:txBody>
          <a:bodyPr wrap="square" lIns="0" tIns="0" rIns="0" bIns="0" rtlCol="0"/>
          <a:lstStyle/>
          <a:p>
            <a:endParaRPr/>
          </a:p>
        </p:txBody>
      </p:sp>
      <p:sp>
        <p:nvSpPr>
          <p:cNvPr id="17" name="bg object 17"/>
          <p:cNvSpPr/>
          <p:nvPr/>
        </p:nvSpPr>
        <p:spPr>
          <a:xfrm>
            <a:off x="6955589" y="2499850"/>
            <a:ext cx="13148944" cy="8808720"/>
          </a:xfrm>
          <a:custGeom>
            <a:avLst/>
            <a:gdLst/>
            <a:ahLst/>
            <a:cxnLst/>
            <a:rect l="l" t="t" r="r" b="b"/>
            <a:pathLst>
              <a:path w="13148944" h="8808720">
                <a:moveTo>
                  <a:pt x="13148500" y="0"/>
                </a:moveTo>
                <a:lnTo>
                  <a:pt x="0" y="0"/>
                </a:lnTo>
                <a:lnTo>
                  <a:pt x="0" y="8808705"/>
                </a:lnTo>
                <a:lnTo>
                  <a:pt x="13148500" y="8808705"/>
                </a:lnTo>
                <a:lnTo>
                  <a:pt x="13148500" y="0"/>
                </a:lnTo>
                <a:close/>
              </a:path>
            </a:pathLst>
          </a:custGeom>
          <a:solidFill>
            <a:srgbClr val="DADADA"/>
          </a:solidFill>
        </p:spPr>
        <p:txBody>
          <a:bodyPr wrap="square" lIns="0" tIns="0" rIns="0" bIns="0" rtlCol="0"/>
          <a:lstStyle/>
          <a:p>
            <a:endParaRPr/>
          </a:p>
        </p:txBody>
      </p:sp>
      <p:sp>
        <p:nvSpPr>
          <p:cNvPr id="18" name="bg object 18"/>
          <p:cNvSpPr/>
          <p:nvPr/>
        </p:nvSpPr>
        <p:spPr>
          <a:xfrm>
            <a:off x="1032015" y="7563474"/>
            <a:ext cx="1751330" cy="1751330"/>
          </a:xfrm>
          <a:custGeom>
            <a:avLst/>
            <a:gdLst/>
            <a:ahLst/>
            <a:cxnLst/>
            <a:rect l="l" t="t" r="r" b="b"/>
            <a:pathLst>
              <a:path w="1751330" h="1751329">
                <a:moveTo>
                  <a:pt x="875617" y="0"/>
                </a:moveTo>
                <a:lnTo>
                  <a:pt x="827574" y="1295"/>
                </a:lnTo>
                <a:lnTo>
                  <a:pt x="780209" y="5138"/>
                </a:lnTo>
                <a:lnTo>
                  <a:pt x="733588" y="11460"/>
                </a:lnTo>
                <a:lnTo>
                  <a:pt x="687777" y="20196"/>
                </a:lnTo>
                <a:lnTo>
                  <a:pt x="642844" y="31278"/>
                </a:lnTo>
                <a:lnTo>
                  <a:pt x="598855" y="44639"/>
                </a:lnTo>
                <a:lnTo>
                  <a:pt x="555877" y="60214"/>
                </a:lnTo>
                <a:lnTo>
                  <a:pt x="513977" y="77935"/>
                </a:lnTo>
                <a:lnTo>
                  <a:pt x="473221" y="97735"/>
                </a:lnTo>
                <a:lnTo>
                  <a:pt x="433677" y="119548"/>
                </a:lnTo>
                <a:lnTo>
                  <a:pt x="395411" y="143307"/>
                </a:lnTo>
                <a:lnTo>
                  <a:pt x="358490" y="168944"/>
                </a:lnTo>
                <a:lnTo>
                  <a:pt x="322980" y="196394"/>
                </a:lnTo>
                <a:lnTo>
                  <a:pt x="288949" y="225590"/>
                </a:lnTo>
                <a:lnTo>
                  <a:pt x="256463" y="256464"/>
                </a:lnTo>
                <a:lnTo>
                  <a:pt x="225589" y="288951"/>
                </a:lnTo>
                <a:lnTo>
                  <a:pt x="196393" y="322982"/>
                </a:lnTo>
                <a:lnTo>
                  <a:pt x="168944" y="358492"/>
                </a:lnTo>
                <a:lnTo>
                  <a:pt x="143306" y="395414"/>
                </a:lnTo>
                <a:lnTo>
                  <a:pt x="119548" y="433680"/>
                </a:lnTo>
                <a:lnTo>
                  <a:pt x="97735" y="473225"/>
                </a:lnTo>
                <a:lnTo>
                  <a:pt x="77935" y="513981"/>
                </a:lnTo>
                <a:lnTo>
                  <a:pt x="60214" y="555882"/>
                </a:lnTo>
                <a:lnTo>
                  <a:pt x="44639" y="598860"/>
                </a:lnTo>
                <a:lnTo>
                  <a:pt x="31278" y="642850"/>
                </a:lnTo>
                <a:lnTo>
                  <a:pt x="20196" y="687784"/>
                </a:lnTo>
                <a:lnTo>
                  <a:pt x="11460" y="733595"/>
                </a:lnTo>
                <a:lnTo>
                  <a:pt x="5138" y="780218"/>
                </a:lnTo>
                <a:lnTo>
                  <a:pt x="1295" y="827584"/>
                </a:lnTo>
                <a:lnTo>
                  <a:pt x="0" y="875627"/>
                </a:lnTo>
                <a:lnTo>
                  <a:pt x="1295" y="923671"/>
                </a:lnTo>
                <a:lnTo>
                  <a:pt x="5138" y="971037"/>
                </a:lnTo>
                <a:lnTo>
                  <a:pt x="11460" y="1017659"/>
                </a:lnTo>
                <a:lnTo>
                  <a:pt x="20196" y="1063471"/>
                </a:lnTo>
                <a:lnTo>
                  <a:pt x="31278" y="1108405"/>
                </a:lnTo>
                <a:lnTo>
                  <a:pt x="44639" y="1152394"/>
                </a:lnTo>
                <a:lnTo>
                  <a:pt x="60214" y="1195373"/>
                </a:lnTo>
                <a:lnTo>
                  <a:pt x="77935" y="1237273"/>
                </a:lnTo>
                <a:lnTo>
                  <a:pt x="97735" y="1278030"/>
                </a:lnTo>
                <a:lnTo>
                  <a:pt x="119548" y="1317574"/>
                </a:lnTo>
                <a:lnTo>
                  <a:pt x="143306" y="1355841"/>
                </a:lnTo>
                <a:lnTo>
                  <a:pt x="168944" y="1392763"/>
                </a:lnTo>
                <a:lnTo>
                  <a:pt x="196393" y="1428273"/>
                </a:lnTo>
                <a:lnTo>
                  <a:pt x="225589" y="1462304"/>
                </a:lnTo>
                <a:lnTo>
                  <a:pt x="256463" y="1494790"/>
                </a:lnTo>
                <a:lnTo>
                  <a:pt x="288949" y="1525665"/>
                </a:lnTo>
                <a:lnTo>
                  <a:pt x="322980" y="1554860"/>
                </a:lnTo>
                <a:lnTo>
                  <a:pt x="358490" y="1582310"/>
                </a:lnTo>
                <a:lnTo>
                  <a:pt x="395411" y="1607948"/>
                </a:lnTo>
                <a:lnTo>
                  <a:pt x="433677" y="1631707"/>
                </a:lnTo>
                <a:lnTo>
                  <a:pt x="473221" y="1653519"/>
                </a:lnTo>
                <a:lnTo>
                  <a:pt x="513977" y="1673320"/>
                </a:lnTo>
                <a:lnTo>
                  <a:pt x="555877" y="1691041"/>
                </a:lnTo>
                <a:lnTo>
                  <a:pt x="598855" y="1706615"/>
                </a:lnTo>
                <a:lnTo>
                  <a:pt x="642844" y="1719977"/>
                </a:lnTo>
                <a:lnTo>
                  <a:pt x="687777" y="1731059"/>
                </a:lnTo>
                <a:lnTo>
                  <a:pt x="733588" y="1739795"/>
                </a:lnTo>
                <a:lnTo>
                  <a:pt x="780209" y="1746117"/>
                </a:lnTo>
                <a:lnTo>
                  <a:pt x="827574" y="1749959"/>
                </a:lnTo>
                <a:lnTo>
                  <a:pt x="875617" y="1751255"/>
                </a:lnTo>
                <a:lnTo>
                  <a:pt x="923660" y="1749959"/>
                </a:lnTo>
                <a:lnTo>
                  <a:pt x="971026" y="1746117"/>
                </a:lnTo>
                <a:lnTo>
                  <a:pt x="1017649" y="1739795"/>
                </a:lnTo>
                <a:lnTo>
                  <a:pt x="1063460" y="1731059"/>
                </a:lnTo>
                <a:lnTo>
                  <a:pt x="1108394" y="1719977"/>
                </a:lnTo>
                <a:lnTo>
                  <a:pt x="1152384" y="1706615"/>
                </a:lnTo>
                <a:lnTo>
                  <a:pt x="1195362" y="1691041"/>
                </a:lnTo>
                <a:lnTo>
                  <a:pt x="1237263" y="1673320"/>
                </a:lnTo>
                <a:lnTo>
                  <a:pt x="1278019" y="1653519"/>
                </a:lnTo>
                <a:lnTo>
                  <a:pt x="1317564" y="1631707"/>
                </a:lnTo>
                <a:lnTo>
                  <a:pt x="1355830" y="1607948"/>
                </a:lnTo>
                <a:lnTo>
                  <a:pt x="1392752" y="1582310"/>
                </a:lnTo>
                <a:lnTo>
                  <a:pt x="1428262" y="1554860"/>
                </a:lnTo>
                <a:lnTo>
                  <a:pt x="1462294" y="1525665"/>
                </a:lnTo>
                <a:lnTo>
                  <a:pt x="1494780" y="1494790"/>
                </a:lnTo>
                <a:lnTo>
                  <a:pt x="1525654" y="1462304"/>
                </a:lnTo>
                <a:lnTo>
                  <a:pt x="1554850" y="1428273"/>
                </a:lnTo>
                <a:lnTo>
                  <a:pt x="1582300" y="1392763"/>
                </a:lnTo>
                <a:lnTo>
                  <a:pt x="1607938" y="1355841"/>
                </a:lnTo>
                <a:lnTo>
                  <a:pt x="1631696" y="1317574"/>
                </a:lnTo>
                <a:lnTo>
                  <a:pt x="1653509" y="1278030"/>
                </a:lnTo>
                <a:lnTo>
                  <a:pt x="1673309" y="1237273"/>
                </a:lnTo>
                <a:lnTo>
                  <a:pt x="1691030" y="1195373"/>
                </a:lnTo>
                <a:lnTo>
                  <a:pt x="1706605" y="1152394"/>
                </a:lnTo>
                <a:lnTo>
                  <a:pt x="1719966" y="1108405"/>
                </a:lnTo>
                <a:lnTo>
                  <a:pt x="1731049" y="1063471"/>
                </a:lnTo>
                <a:lnTo>
                  <a:pt x="1739784" y="1017659"/>
                </a:lnTo>
                <a:lnTo>
                  <a:pt x="1746107" y="971037"/>
                </a:lnTo>
                <a:lnTo>
                  <a:pt x="1749949" y="923671"/>
                </a:lnTo>
                <a:lnTo>
                  <a:pt x="1751245" y="875627"/>
                </a:lnTo>
                <a:lnTo>
                  <a:pt x="1749949" y="827584"/>
                </a:lnTo>
                <a:lnTo>
                  <a:pt x="1746107" y="780218"/>
                </a:lnTo>
                <a:lnTo>
                  <a:pt x="1739784" y="733595"/>
                </a:lnTo>
                <a:lnTo>
                  <a:pt x="1731049" y="687784"/>
                </a:lnTo>
                <a:lnTo>
                  <a:pt x="1719966" y="642850"/>
                </a:lnTo>
                <a:lnTo>
                  <a:pt x="1706605" y="598860"/>
                </a:lnTo>
                <a:lnTo>
                  <a:pt x="1691030" y="555882"/>
                </a:lnTo>
                <a:lnTo>
                  <a:pt x="1673309" y="513981"/>
                </a:lnTo>
                <a:lnTo>
                  <a:pt x="1653509" y="473225"/>
                </a:lnTo>
                <a:lnTo>
                  <a:pt x="1631696" y="433680"/>
                </a:lnTo>
                <a:lnTo>
                  <a:pt x="1607938" y="395414"/>
                </a:lnTo>
                <a:lnTo>
                  <a:pt x="1582300" y="358492"/>
                </a:lnTo>
                <a:lnTo>
                  <a:pt x="1554850" y="322982"/>
                </a:lnTo>
                <a:lnTo>
                  <a:pt x="1525654" y="288951"/>
                </a:lnTo>
                <a:lnTo>
                  <a:pt x="1494780" y="256464"/>
                </a:lnTo>
                <a:lnTo>
                  <a:pt x="1462294" y="225590"/>
                </a:lnTo>
                <a:lnTo>
                  <a:pt x="1428262" y="196394"/>
                </a:lnTo>
                <a:lnTo>
                  <a:pt x="1392752" y="168944"/>
                </a:lnTo>
                <a:lnTo>
                  <a:pt x="1355830" y="143307"/>
                </a:lnTo>
                <a:lnTo>
                  <a:pt x="1317564" y="119548"/>
                </a:lnTo>
                <a:lnTo>
                  <a:pt x="1278019" y="97735"/>
                </a:lnTo>
                <a:lnTo>
                  <a:pt x="1237263" y="77935"/>
                </a:lnTo>
                <a:lnTo>
                  <a:pt x="1195362" y="60214"/>
                </a:lnTo>
                <a:lnTo>
                  <a:pt x="1152384" y="44639"/>
                </a:lnTo>
                <a:lnTo>
                  <a:pt x="1108394" y="31278"/>
                </a:lnTo>
                <a:lnTo>
                  <a:pt x="1063460" y="20196"/>
                </a:lnTo>
                <a:lnTo>
                  <a:pt x="1017649" y="11460"/>
                </a:lnTo>
                <a:lnTo>
                  <a:pt x="971026" y="5138"/>
                </a:lnTo>
                <a:lnTo>
                  <a:pt x="923660" y="1295"/>
                </a:lnTo>
                <a:lnTo>
                  <a:pt x="875617" y="0"/>
                </a:lnTo>
                <a:close/>
              </a:path>
            </a:pathLst>
          </a:custGeom>
          <a:solidFill>
            <a:srgbClr val="DADADA"/>
          </a:solidFill>
        </p:spPr>
        <p:txBody>
          <a:bodyPr wrap="square" lIns="0" tIns="0" rIns="0" bIns="0" rtlCol="0"/>
          <a:lstStyle/>
          <a:p>
            <a:endParaRPr/>
          </a:p>
        </p:txBody>
      </p:sp>
      <p:sp>
        <p:nvSpPr>
          <p:cNvPr id="19" name="bg object 19"/>
          <p:cNvSpPr/>
          <p:nvPr/>
        </p:nvSpPr>
        <p:spPr>
          <a:xfrm>
            <a:off x="1749465" y="7973633"/>
            <a:ext cx="481965" cy="963294"/>
          </a:xfrm>
          <a:custGeom>
            <a:avLst/>
            <a:gdLst/>
            <a:ahLst/>
            <a:cxnLst/>
            <a:rect l="l" t="t" r="r" b="b"/>
            <a:pathLst>
              <a:path w="481964" h="963295">
                <a:moveTo>
                  <a:pt x="0" y="0"/>
                </a:moveTo>
                <a:lnTo>
                  <a:pt x="481618" y="481618"/>
                </a:lnTo>
                <a:lnTo>
                  <a:pt x="0" y="963237"/>
                </a:lnTo>
              </a:path>
            </a:pathLst>
          </a:custGeom>
          <a:ln w="20941">
            <a:solidFill>
              <a:srgbClr val="163794"/>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8550" b="0" i="0">
                <a:solidFill>
                  <a:srgbClr val="DADADA"/>
                </a:solidFill>
                <a:latin typeface="InputMono"/>
                <a:cs typeface="InputMon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2/27/26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2/27/26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57043" y="1772790"/>
            <a:ext cx="13194030" cy="1332230"/>
          </a:xfrm>
          <a:prstGeom prst="rect">
            <a:avLst/>
          </a:prstGeom>
        </p:spPr>
        <p:txBody>
          <a:bodyPr wrap="square" lIns="0" tIns="0" rIns="0" bIns="0">
            <a:spAutoFit/>
          </a:bodyPr>
          <a:lstStyle>
            <a:lvl1pPr>
              <a:defRPr sz="8550" b="0" i="0">
                <a:solidFill>
                  <a:srgbClr val="DADADA"/>
                </a:solidFill>
                <a:latin typeface="InputMono"/>
                <a:cs typeface="InputMono"/>
              </a:defRPr>
            </a:lvl1pPr>
          </a:lstStyle>
          <a:p>
            <a:endParaRPr/>
          </a:p>
        </p:txBody>
      </p:sp>
      <p:sp>
        <p:nvSpPr>
          <p:cNvPr id="3" name="Holder 3"/>
          <p:cNvSpPr>
            <a:spLocks noGrp="1"/>
          </p:cNvSpPr>
          <p:nvPr>
            <p:ph type="body" idx="1"/>
          </p:nvPr>
        </p:nvSpPr>
        <p:spPr>
          <a:xfrm>
            <a:off x="1319287" y="1730114"/>
            <a:ext cx="14086840" cy="3217545"/>
          </a:xfrm>
          <a:prstGeom prst="rect">
            <a:avLst/>
          </a:prstGeom>
        </p:spPr>
        <p:txBody>
          <a:bodyPr wrap="square" lIns="0" tIns="0" rIns="0" bIns="0">
            <a:spAutoFit/>
          </a:bodyPr>
          <a:lstStyle>
            <a:lvl1pPr>
              <a:defRPr sz="8550" b="0" i="0">
                <a:solidFill>
                  <a:srgbClr val="163794"/>
                </a:solidFill>
                <a:latin typeface="InputMono"/>
                <a:cs typeface="InputMono"/>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2/27/26</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 name="object 2">
            <a:extLst>
              <a:ext uri="{FF2B5EF4-FFF2-40B4-BE49-F238E27FC236}">
                <a16:creationId xmlns:a16="http://schemas.microsoft.com/office/drawing/2014/main" id="{8F9163AB-6597-02D6-16EF-4276DC47FACA}"/>
              </a:ext>
            </a:extLst>
          </p:cNvPr>
          <p:cNvSpPr/>
          <p:nvPr/>
        </p:nvSpPr>
        <p:spPr>
          <a:xfrm>
            <a:off x="-82550" y="-60325"/>
            <a:ext cx="20269200" cy="11582400"/>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163794"/>
          </a:solidFill>
        </p:spPr>
        <p:txBody>
          <a:bodyPr wrap="square" lIns="0" tIns="0" rIns="0" bIns="0" rtlCol="0"/>
          <a:lstStyle/>
          <a:p>
            <a:endParaRPr/>
          </a:p>
        </p:txBody>
      </p:sp>
      <p:sp>
        <p:nvSpPr>
          <p:cNvPr id="3" name="object 3"/>
          <p:cNvSpPr/>
          <p:nvPr/>
        </p:nvSpPr>
        <p:spPr>
          <a:xfrm>
            <a:off x="841375" y="1331989"/>
            <a:ext cx="17440275" cy="0"/>
          </a:xfrm>
          <a:custGeom>
            <a:avLst/>
            <a:gdLst/>
            <a:ahLst/>
            <a:cxnLst/>
            <a:rect l="l" t="t" r="r" b="b"/>
            <a:pathLst>
              <a:path w="17440275">
                <a:moveTo>
                  <a:pt x="0" y="0"/>
                </a:moveTo>
                <a:lnTo>
                  <a:pt x="17440118" y="0"/>
                </a:lnTo>
              </a:path>
            </a:pathLst>
          </a:custGeom>
          <a:ln w="20941">
            <a:solidFill>
              <a:srgbClr val="DADADA"/>
            </a:solidFill>
          </a:ln>
        </p:spPr>
        <p:txBody>
          <a:bodyPr wrap="square" lIns="0" tIns="0" rIns="0" bIns="0" rtlCol="0"/>
          <a:lstStyle/>
          <a:p>
            <a:endParaRPr/>
          </a:p>
        </p:txBody>
      </p:sp>
      <p:sp>
        <p:nvSpPr>
          <p:cNvPr id="116" name="object 116"/>
          <p:cNvSpPr txBox="1"/>
          <p:nvPr/>
        </p:nvSpPr>
        <p:spPr>
          <a:xfrm>
            <a:off x="841375" y="9702169"/>
            <a:ext cx="5811771" cy="329577"/>
          </a:xfrm>
          <a:prstGeom prst="rect">
            <a:avLst/>
          </a:prstGeom>
        </p:spPr>
        <p:txBody>
          <a:bodyPr vert="horz" wrap="square" lIns="0" tIns="13970" rIns="0" bIns="0" rtlCol="0">
            <a:spAutoFit/>
          </a:bodyPr>
          <a:lstStyle/>
          <a:p>
            <a:pPr marL="12700">
              <a:lnSpc>
                <a:spcPct val="100000"/>
              </a:lnSpc>
              <a:spcBef>
                <a:spcPts val="110"/>
              </a:spcBef>
            </a:pPr>
            <a:r>
              <a:rPr lang="en-GB" sz="2050" dirty="0">
                <a:solidFill>
                  <a:srgbClr val="DADADA"/>
                </a:solidFill>
                <a:latin typeface="InputMono Light" panose="02000509020000090004" pitchFamily="49" charset="0"/>
                <a:cs typeface="InputMono"/>
              </a:rPr>
              <a:t>FACULTY OF SCIENCE AND ENGINEERING</a:t>
            </a:r>
            <a:endParaRPr sz="2050" dirty="0">
              <a:latin typeface="InputMono Light" panose="02000509020000090004" pitchFamily="49" charset="0"/>
              <a:cs typeface="InputMono"/>
            </a:endParaRPr>
          </a:p>
        </p:txBody>
      </p:sp>
      <p:pic>
        <p:nvPicPr>
          <p:cNvPr id="4" name="Picture 4" descr="Advancements of Deep Learning 2: Influential convolutional neural network  architectures | by Dashanka Nadeeshan | Coinmonks | Medium">
            <a:extLst>
              <a:ext uri="{FF2B5EF4-FFF2-40B4-BE49-F238E27FC236}">
                <a16:creationId xmlns:a16="http://schemas.microsoft.com/office/drawing/2014/main" id="{0DBD65CF-C0AE-8BBB-4043-631EC1659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525854" y="4602164"/>
            <a:ext cx="13862764" cy="5429582"/>
          </a:xfrm>
          <a:prstGeom prst="rect">
            <a:avLst/>
          </a:prstGeom>
          <a:noFill/>
          <a:extLst>
            <a:ext uri="{909E8E84-426E-40DD-AFC4-6F175D3DCCD1}">
              <a14:hiddenFill xmlns:a14="http://schemas.microsoft.com/office/drawing/2010/main">
                <a:solidFill>
                  <a:srgbClr val="FFFFFF"/>
                </a:solidFill>
              </a14:hiddenFill>
            </a:ext>
          </a:extLst>
        </p:spPr>
      </p:pic>
      <p:sp>
        <p:nvSpPr>
          <p:cNvPr id="119" name="object 119"/>
          <p:cNvSpPr txBox="1"/>
          <p:nvPr/>
        </p:nvSpPr>
        <p:spPr>
          <a:xfrm>
            <a:off x="841375" y="6264794"/>
            <a:ext cx="8992235" cy="1338187"/>
          </a:xfrm>
          <a:prstGeom prst="rect">
            <a:avLst/>
          </a:prstGeom>
        </p:spPr>
        <p:txBody>
          <a:bodyPr vert="horz" wrap="square" lIns="0" tIns="17145" rIns="0" bIns="0" rtlCol="0">
            <a:spAutoFit/>
          </a:bodyPr>
          <a:lstStyle/>
          <a:p>
            <a:pPr marL="12700">
              <a:lnSpc>
                <a:spcPct val="100000"/>
              </a:lnSpc>
              <a:spcBef>
                <a:spcPts val="135"/>
              </a:spcBef>
            </a:pPr>
            <a:r>
              <a:rPr lang="en-GB" sz="4250" dirty="0">
                <a:solidFill>
                  <a:srgbClr val="DADADA"/>
                </a:solidFill>
                <a:latin typeface="InputMono Light" panose="02000509020000090004" pitchFamily="49" charset="0"/>
                <a:cs typeface="InputMono"/>
              </a:rPr>
              <a:t>CONVOLUTIONAL NEURAL</a:t>
            </a:r>
          </a:p>
          <a:p>
            <a:pPr marL="12700">
              <a:lnSpc>
                <a:spcPct val="100000"/>
              </a:lnSpc>
              <a:spcBef>
                <a:spcPts val="135"/>
              </a:spcBef>
            </a:pPr>
            <a:r>
              <a:rPr lang="en-GB" sz="4250" dirty="0">
                <a:solidFill>
                  <a:srgbClr val="DADADA"/>
                </a:solidFill>
                <a:latin typeface="InputMono Light" panose="02000509020000090004" pitchFamily="49" charset="0"/>
                <a:cs typeface="InputMono"/>
              </a:rPr>
              <a:t>NETWORKS</a:t>
            </a:r>
            <a:endParaRPr lang="en-GB" sz="4250" dirty="0">
              <a:latin typeface="InputMono Light" panose="02000509020000090004" pitchFamily="49" charset="0"/>
              <a:cs typeface="InputMono"/>
            </a:endParaRPr>
          </a:p>
        </p:txBody>
      </p:sp>
      <p:sp>
        <p:nvSpPr>
          <p:cNvPr id="118" name="object 118" descr="$PPTXTitle"/>
          <p:cNvSpPr txBox="1">
            <a:spLocks noGrp="1"/>
          </p:cNvSpPr>
          <p:nvPr>
            <p:ph type="body" idx="1"/>
          </p:nvPr>
        </p:nvSpPr>
        <p:spPr>
          <a:xfrm>
            <a:off x="841375" y="1730114"/>
            <a:ext cx="17440274" cy="3236142"/>
          </a:xfrm>
          <a:prstGeom prst="rect">
            <a:avLst/>
          </a:prstGeom>
        </p:spPr>
        <p:txBody>
          <a:bodyPr vert="horz" wrap="square" lIns="0" tIns="12065" rIns="0" bIns="0" rtlCol="0">
            <a:spAutoFit/>
          </a:bodyPr>
          <a:lstStyle/>
          <a:p>
            <a:pPr marL="12700">
              <a:lnSpc>
                <a:spcPct val="100000"/>
              </a:lnSpc>
              <a:spcBef>
                <a:spcPts val="95"/>
              </a:spcBef>
            </a:pPr>
            <a:r>
              <a:rPr lang="en-GB" sz="17400" spc="1265" dirty="0">
                <a:solidFill>
                  <a:srgbClr val="DADADA"/>
                </a:solidFill>
                <a:latin typeface="InputMono Light" panose="02000509020000090004" pitchFamily="49" charset="0"/>
              </a:rPr>
              <a:t>SESSION 04</a:t>
            </a:r>
            <a:endParaRPr sz="17400" dirty="0">
              <a:latin typeface="InputMono Light" panose="02000509020000090004" pitchFamily="49" charset="0"/>
            </a:endParaRPr>
          </a:p>
          <a:p>
            <a:pPr marL="12700">
              <a:lnSpc>
                <a:spcPct val="100000"/>
              </a:lnSpc>
              <a:spcBef>
                <a:spcPts val="1795"/>
              </a:spcBef>
              <a:tabLst>
                <a:tab pos="3460115" algn="l"/>
                <a:tab pos="6395720" algn="l"/>
              </a:tabLst>
            </a:pPr>
            <a:r>
              <a:rPr lang="en-GB" sz="2050" spc="-10" dirty="0">
                <a:solidFill>
                  <a:srgbClr val="DADADA"/>
                </a:solidFill>
                <a:latin typeface="InputMono Light" panose="02000509020000090004" pitchFamily="49" charset="0"/>
              </a:rPr>
              <a:t>WORKSHOP</a:t>
            </a:r>
            <a:r>
              <a:rPr sz="2050" dirty="0">
                <a:solidFill>
                  <a:srgbClr val="DADADA"/>
                </a:solidFill>
                <a:latin typeface="InputMono Light" panose="02000509020000090004" pitchFamily="49" charset="0"/>
              </a:rPr>
              <a:t>	</a:t>
            </a:r>
            <a:r>
              <a:rPr lang="en-GB" sz="2050" dirty="0">
                <a:solidFill>
                  <a:srgbClr val="DADADA"/>
                </a:solidFill>
                <a:latin typeface="InputMono Light" panose="02000509020000090004" pitchFamily="49" charset="0"/>
              </a:rPr>
              <a:t>MARCH</a:t>
            </a:r>
            <a:r>
              <a:rPr sz="2050" spc="-30" dirty="0">
                <a:solidFill>
                  <a:srgbClr val="DADADA"/>
                </a:solidFill>
                <a:latin typeface="InputMono Light" panose="02000509020000090004" pitchFamily="49" charset="0"/>
              </a:rPr>
              <a:t> </a:t>
            </a:r>
            <a:r>
              <a:rPr sz="2050" spc="-20" dirty="0">
                <a:solidFill>
                  <a:srgbClr val="DADADA"/>
                </a:solidFill>
                <a:latin typeface="InputMono Light" panose="02000509020000090004" pitchFamily="49" charset="0"/>
              </a:rPr>
              <a:t>2026</a:t>
            </a:r>
            <a:r>
              <a:rPr sz="2050" dirty="0">
                <a:solidFill>
                  <a:srgbClr val="DADADA"/>
                </a:solidFill>
                <a:latin typeface="InputMono Light" panose="02000509020000090004" pitchFamily="49" charset="0"/>
              </a:rPr>
              <a:t>	</a:t>
            </a:r>
            <a:r>
              <a:rPr lang="en-GB" sz="2050" dirty="0">
                <a:solidFill>
                  <a:srgbClr val="DADADA"/>
                </a:solidFill>
                <a:latin typeface="InputMono Light" panose="02000509020000090004" pitchFamily="49" charset="0"/>
              </a:rPr>
              <a:t> </a:t>
            </a:r>
            <a:r>
              <a:rPr sz="2050" dirty="0">
                <a:solidFill>
                  <a:srgbClr val="DADADA"/>
                </a:solidFill>
                <a:latin typeface="InputMono Light" panose="02000509020000090004" pitchFamily="49" charset="0"/>
              </a:rPr>
              <a:t>BY</a:t>
            </a:r>
            <a:r>
              <a:rPr sz="2050" spc="20" dirty="0">
                <a:solidFill>
                  <a:srgbClr val="DADADA"/>
                </a:solidFill>
                <a:latin typeface="InputMono Light" panose="02000509020000090004" pitchFamily="49" charset="0"/>
              </a:rPr>
              <a:t> </a:t>
            </a:r>
            <a:r>
              <a:rPr sz="2050" dirty="0">
                <a:solidFill>
                  <a:srgbClr val="DADADA"/>
                </a:solidFill>
                <a:latin typeface="InputMono Light" panose="02000509020000090004" pitchFamily="49" charset="0"/>
              </a:rPr>
              <a:t>DR</a:t>
            </a:r>
            <a:r>
              <a:rPr sz="2050" spc="15" dirty="0">
                <a:solidFill>
                  <a:srgbClr val="DADADA"/>
                </a:solidFill>
                <a:latin typeface="InputMono Light" panose="02000509020000090004" pitchFamily="49" charset="0"/>
              </a:rPr>
              <a:t> </a:t>
            </a:r>
            <a:r>
              <a:rPr sz="2050" spc="-10" dirty="0">
                <a:solidFill>
                  <a:srgbClr val="DADADA"/>
                </a:solidFill>
                <a:latin typeface="InputMono Light" panose="02000509020000090004" pitchFamily="49" charset="0"/>
              </a:rPr>
              <a:t>CORONA-LOPEZ</a:t>
            </a:r>
            <a:endParaRPr sz="2050" dirty="0">
              <a:latin typeface="InputMono Light" panose="02000509020000090004" pitchFamily="49" charset="0"/>
            </a:endParaRPr>
          </a:p>
        </p:txBody>
      </p:sp>
      <p:sp>
        <p:nvSpPr>
          <p:cNvPr id="117" name="object 117"/>
          <p:cNvSpPr txBox="1"/>
          <p:nvPr/>
        </p:nvSpPr>
        <p:spPr>
          <a:xfrm>
            <a:off x="7325996" y="9702169"/>
            <a:ext cx="4021454" cy="339725"/>
          </a:xfrm>
          <a:prstGeom prst="rect">
            <a:avLst/>
          </a:prstGeom>
        </p:spPr>
        <p:txBody>
          <a:bodyPr vert="horz" wrap="square" lIns="0" tIns="13970" rIns="0" bIns="0" rtlCol="0">
            <a:spAutoFit/>
          </a:bodyPr>
          <a:lstStyle/>
          <a:p>
            <a:pPr marL="12700">
              <a:lnSpc>
                <a:spcPct val="100000"/>
              </a:lnSpc>
              <a:spcBef>
                <a:spcPts val="110"/>
              </a:spcBef>
            </a:pPr>
            <a:r>
              <a:rPr sz="2050" dirty="0">
                <a:solidFill>
                  <a:srgbClr val="DADADA"/>
                </a:solidFill>
                <a:latin typeface="InputMono Light" panose="02000509020000090004" pitchFamily="49" charset="0"/>
                <a:cs typeface="InputMono"/>
              </a:rPr>
              <a:t>UNIVERSITY</a:t>
            </a:r>
            <a:r>
              <a:rPr sz="2050" spc="-20" dirty="0">
                <a:solidFill>
                  <a:srgbClr val="DADADA"/>
                </a:solidFill>
                <a:latin typeface="InputMono Light" panose="02000509020000090004" pitchFamily="49" charset="0"/>
                <a:cs typeface="InputMono"/>
              </a:rPr>
              <a:t> </a:t>
            </a:r>
            <a:r>
              <a:rPr sz="2050" dirty="0">
                <a:solidFill>
                  <a:srgbClr val="DADADA"/>
                </a:solidFill>
                <a:latin typeface="InputMono Light" panose="02000509020000090004" pitchFamily="49" charset="0"/>
                <a:cs typeface="InputMono"/>
              </a:rPr>
              <a:t>OF</a:t>
            </a:r>
            <a:r>
              <a:rPr sz="2050" spc="-20" dirty="0">
                <a:solidFill>
                  <a:srgbClr val="DADADA"/>
                </a:solidFill>
                <a:latin typeface="InputMono Light" panose="02000509020000090004" pitchFamily="49" charset="0"/>
                <a:cs typeface="InputMono"/>
              </a:rPr>
              <a:t> </a:t>
            </a:r>
            <a:r>
              <a:rPr sz="2050" spc="-10" dirty="0">
                <a:solidFill>
                  <a:srgbClr val="DADADA"/>
                </a:solidFill>
                <a:latin typeface="InputMono Light" panose="02000509020000090004" pitchFamily="49" charset="0"/>
                <a:cs typeface="InputMono"/>
              </a:rPr>
              <a:t>MANCHESTER</a:t>
            </a:r>
            <a:endParaRPr sz="2050" dirty="0">
              <a:latin typeface="InputMono Light" panose="02000509020000090004" pitchFamily="49" charset="0"/>
              <a:cs typeface="Input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E8F41-091E-D2E5-753E-391DE770EE56}"/>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2475D5FA-DA28-31E8-4B38-81C5EAC72055}"/>
              </a:ext>
            </a:extLst>
          </p:cNvPr>
          <p:cNvSpPr txBox="1">
            <a:spLocks noGrp="1"/>
          </p:cNvSpPr>
          <p:nvPr>
            <p:ph type="body" idx="1"/>
          </p:nvPr>
        </p:nvSpPr>
        <p:spPr>
          <a:xfrm>
            <a:off x="755650" y="1118242"/>
            <a:ext cx="10668000" cy="1695980"/>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AUGMENTATIONS</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5D2C2DD0-808D-FCCF-E54F-4CBB5786D1BD}"/>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lang="en-GB" sz="1400" spc="95" dirty="0">
                <a:solidFill>
                  <a:srgbClr val="163794"/>
                </a:solidFill>
                <a:latin typeface="InputMono Light" panose="02000509020000090004" pitchFamily="49" charset="0"/>
                <a:cs typeface="InputMono"/>
              </a:rPr>
              <a:t>MARCH</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728514EB-2559-EFC8-1C08-2CC11440B306}"/>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EC36385A-0E1B-CD84-7FC9-DA1CE64FDC75}"/>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09</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FCA813B8-C796-0590-41C0-041D59A2A68B}"/>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DDE91BAF-6512-6AAD-45E9-7CE110C0BE87}"/>
              </a:ext>
            </a:extLst>
          </p:cNvPr>
          <p:cNvSpPr txBox="1">
            <a:spLocks noChangeArrowheads="1"/>
          </p:cNvSpPr>
          <p:nvPr/>
        </p:nvSpPr>
        <p:spPr bwMode="auto">
          <a:xfrm>
            <a:off x="1017272" y="3292475"/>
            <a:ext cx="8008729" cy="4724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solidFill>
                  <a:srgbClr val="163794"/>
                </a:solidFill>
                <a:latin typeface="InputMono Light" panose="02000509020000090004" pitchFamily="49" charset="0"/>
              </a:rPr>
              <a:t>artificially expanding dataset by applying transformations</a:t>
            </a:r>
          </a:p>
          <a:p>
            <a:pPr marL="0" indent="0">
              <a:buNone/>
            </a:pPr>
            <a:endParaRPr lang="en-GB" sz="2400" dirty="0">
              <a:solidFill>
                <a:srgbClr val="163794"/>
              </a:solidFill>
              <a:latin typeface="InputMono Light" panose="02000509020000090004" pitchFamily="49" charset="0"/>
            </a:endParaRPr>
          </a:p>
          <a:p>
            <a:pPr marL="0" indent="0">
              <a:buNone/>
            </a:pPr>
            <a:r>
              <a:rPr lang="en-GB" sz="2400" dirty="0">
                <a:solidFill>
                  <a:srgbClr val="163794"/>
                </a:solidFill>
                <a:latin typeface="InputMono Medium" panose="02000709030000090004" pitchFamily="49" charset="0"/>
              </a:rPr>
              <a:t>benefits:</a:t>
            </a:r>
          </a:p>
          <a:p>
            <a:r>
              <a:rPr lang="en-GB" sz="2400" dirty="0">
                <a:solidFill>
                  <a:srgbClr val="163794"/>
                </a:solidFill>
                <a:latin typeface="InputMono Light" panose="02000509020000090004" pitchFamily="49" charset="0"/>
              </a:rPr>
              <a:t>prevents overfitting</a:t>
            </a:r>
          </a:p>
          <a:p>
            <a:r>
              <a:rPr lang="en-GB" sz="2400" dirty="0">
                <a:solidFill>
                  <a:srgbClr val="163794"/>
                </a:solidFill>
                <a:latin typeface="InputMono Light" panose="02000509020000090004" pitchFamily="49" charset="0"/>
              </a:rPr>
              <a:t>improves model generalization</a:t>
            </a:r>
          </a:p>
          <a:p>
            <a:r>
              <a:rPr lang="en-GB" sz="2400" dirty="0">
                <a:solidFill>
                  <a:srgbClr val="163794"/>
                </a:solidFill>
                <a:latin typeface="InputMono Light" panose="02000509020000090004" pitchFamily="49" charset="0"/>
              </a:rPr>
              <a:t>handles varied real-world conditions</a:t>
            </a:r>
          </a:p>
          <a:p>
            <a:r>
              <a:rPr lang="en-GB" sz="2400" dirty="0">
                <a:solidFill>
                  <a:srgbClr val="163794"/>
                </a:solidFill>
                <a:latin typeface="InputMono Light" panose="02000509020000090004" pitchFamily="49" charset="0"/>
              </a:rPr>
              <a:t>addresses class imbalance</a:t>
            </a:r>
          </a:p>
        </p:txBody>
      </p:sp>
      <p:pic>
        <p:nvPicPr>
          <p:cNvPr id="2" name="Picture 1" descr="A collage of a building&#10;&#10;AI-generated content may be incorrect.">
            <a:extLst>
              <a:ext uri="{FF2B5EF4-FFF2-40B4-BE49-F238E27FC236}">
                <a16:creationId xmlns:a16="http://schemas.microsoft.com/office/drawing/2014/main" id="{44A73EAC-53F7-CEAF-2150-4C55310CBCB6}"/>
              </a:ext>
            </a:extLst>
          </p:cNvPr>
          <p:cNvPicPr>
            <a:picLocks noChangeAspect="1"/>
          </p:cNvPicPr>
          <p:nvPr/>
        </p:nvPicPr>
        <p:blipFill>
          <a:blip r:embed="rId3"/>
          <a:stretch>
            <a:fillRect/>
          </a:stretch>
        </p:blipFill>
        <p:spPr>
          <a:xfrm>
            <a:off x="11271250" y="2477611"/>
            <a:ext cx="8008730" cy="8259553"/>
          </a:xfrm>
          <a:prstGeom prst="rect">
            <a:avLst/>
          </a:prstGeom>
        </p:spPr>
      </p:pic>
    </p:spTree>
    <p:extLst>
      <p:ext uri="{BB962C8B-B14F-4D97-AF65-F5344CB8AC3E}">
        <p14:creationId xmlns:p14="http://schemas.microsoft.com/office/powerpoint/2010/main" val="1948305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625E3-FE80-0D1A-0A23-9BD4984EAC7A}"/>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6A5BB2EC-10C0-0A7A-4FA9-B5C06B3ACF6B}"/>
              </a:ext>
            </a:extLst>
          </p:cNvPr>
          <p:cNvSpPr txBox="1">
            <a:spLocks noGrp="1"/>
          </p:cNvSpPr>
          <p:nvPr>
            <p:ph type="body" idx="1"/>
          </p:nvPr>
        </p:nvSpPr>
        <p:spPr>
          <a:xfrm>
            <a:off x="1052721" y="1142595"/>
            <a:ext cx="8618329" cy="2042229"/>
          </a:xfrm>
          <a:prstGeom prst="rect">
            <a:avLst/>
          </a:prstGeom>
        </p:spPr>
        <p:txBody>
          <a:bodyPr vert="horz" wrap="square" lIns="0" tIns="376558" rIns="0" bIns="0" rtlCol="0">
            <a:spAutoFit/>
          </a:bodyPr>
          <a:lstStyle/>
          <a:p>
            <a:r>
              <a:rPr lang="en-GB" sz="5400" dirty="0">
                <a:latin typeface="InputMono Light" panose="02000509020000090004" pitchFamily="49" charset="0"/>
              </a:rPr>
              <a:t>INDUSTRIAL SURFACE DEFECT DETECTION</a:t>
            </a:r>
            <a:endParaRPr lang="en-US" sz="5400" dirty="0">
              <a:latin typeface="InputMono Light" panose="02000509020000090004" pitchFamily="49" charset="0"/>
            </a:endParaRPr>
          </a:p>
        </p:txBody>
      </p:sp>
      <p:sp>
        <p:nvSpPr>
          <p:cNvPr id="130" name="object 130">
            <a:extLst>
              <a:ext uri="{FF2B5EF4-FFF2-40B4-BE49-F238E27FC236}">
                <a16:creationId xmlns:a16="http://schemas.microsoft.com/office/drawing/2014/main" id="{3E9A200A-0287-17D6-582F-2990C8F07AA0}"/>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2E6B6CAF-F005-3AC7-80C2-8CB6EFEC653E}"/>
              </a:ext>
            </a:extLst>
          </p:cNvPr>
          <p:cNvSpPr txBox="1"/>
          <p:nvPr/>
        </p:nvSpPr>
        <p:spPr>
          <a:xfrm>
            <a:off x="911866" y="10058349"/>
            <a:ext cx="718185" cy="671338"/>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10</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E40F8220-E005-3859-139C-6350868BD579}"/>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5" name="Title 1">
            <a:extLst>
              <a:ext uri="{FF2B5EF4-FFF2-40B4-BE49-F238E27FC236}">
                <a16:creationId xmlns:a16="http://schemas.microsoft.com/office/drawing/2014/main" id="{F1BC2507-B498-F90C-C75A-3C53D11B4340}"/>
              </a:ext>
            </a:extLst>
          </p:cNvPr>
          <p:cNvSpPr txBox="1">
            <a:spLocks/>
          </p:cNvSpPr>
          <p:nvPr/>
        </p:nvSpPr>
        <p:spPr>
          <a:xfrm>
            <a:off x="1208458" y="1319948"/>
            <a:ext cx="10964866" cy="1529767"/>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endParaRPr lang="en-US" sz="6596" dirty="0">
              <a:latin typeface="IBM Plex Mono" panose="020B0509050203000203" pitchFamily="49" charset="0"/>
            </a:endParaRPr>
          </a:p>
        </p:txBody>
      </p:sp>
      <p:sp>
        <p:nvSpPr>
          <p:cNvPr id="6" name="Rectangle 2">
            <a:extLst>
              <a:ext uri="{FF2B5EF4-FFF2-40B4-BE49-F238E27FC236}">
                <a16:creationId xmlns:a16="http://schemas.microsoft.com/office/drawing/2014/main" id="{C186E95F-ED4E-E888-226E-ADA0C7432010}"/>
              </a:ext>
            </a:extLst>
          </p:cNvPr>
          <p:cNvSpPr txBox="1">
            <a:spLocks noChangeArrowheads="1"/>
          </p:cNvSpPr>
          <p:nvPr/>
        </p:nvSpPr>
        <p:spPr bwMode="auto">
          <a:xfrm>
            <a:off x="990868" y="3140075"/>
            <a:ext cx="11182456" cy="6753721"/>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150781" tIns="75390" rIns="150781" bIns="75390" numCol="1"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163794"/>
                </a:solidFill>
                <a:latin typeface="InputMono Medium" panose="02000709030000090004" pitchFamily="49" charset="0"/>
              </a:rPr>
              <a:t>the problem: </a:t>
            </a:r>
            <a:r>
              <a:rPr lang="en-GB" dirty="0">
                <a:solidFill>
                  <a:srgbClr val="163794"/>
                </a:solidFill>
                <a:latin typeface="InputMono Light" panose="02000509020000090004" pitchFamily="49" charset="0"/>
              </a:rPr>
              <a:t>manual quality control in manufacturing is slow, expensive, and prone to human error.</a:t>
            </a:r>
          </a:p>
          <a:p>
            <a:pPr marL="0" indent="0">
              <a:buNone/>
            </a:pPr>
            <a:r>
              <a:rPr lang="en-GB" dirty="0">
                <a:solidFill>
                  <a:srgbClr val="163794"/>
                </a:solidFill>
                <a:latin typeface="InputMono Medium" panose="02000709030000090004" pitchFamily="49" charset="0"/>
              </a:rPr>
              <a:t>the objective: </a:t>
            </a:r>
            <a:r>
              <a:rPr lang="en-GB" dirty="0">
                <a:solidFill>
                  <a:srgbClr val="163794"/>
                </a:solidFill>
                <a:latin typeface="InputMono Light" panose="02000509020000090004" pitchFamily="49" charset="0"/>
              </a:rPr>
              <a:t>build a convolutional neural network (CNN) to automatically classify defects on hot-rolled steel strips.</a:t>
            </a:r>
          </a:p>
          <a:p>
            <a:pPr marL="0" indent="0">
              <a:buNone/>
            </a:pPr>
            <a:endParaRPr lang="en-GB" dirty="0">
              <a:solidFill>
                <a:srgbClr val="163794"/>
              </a:solidFill>
              <a:latin typeface="InputMono Medium" panose="02000709030000090004" pitchFamily="49" charset="0"/>
            </a:endParaRPr>
          </a:p>
          <a:p>
            <a:pPr marL="0" indent="0">
              <a:buNone/>
            </a:pPr>
            <a:r>
              <a:rPr lang="en-GB" dirty="0">
                <a:solidFill>
                  <a:srgbClr val="163794"/>
                </a:solidFill>
                <a:latin typeface="InputMono Medium" panose="02000709030000090004" pitchFamily="49" charset="0"/>
              </a:rPr>
              <a:t>dataset contents &amp; scale:</a:t>
            </a:r>
          </a:p>
          <a:p>
            <a:r>
              <a:rPr lang="en-GB" dirty="0">
                <a:solidFill>
                  <a:srgbClr val="163794"/>
                </a:solidFill>
                <a:latin typeface="InputMono Light" panose="02000509020000090004" pitchFamily="49" charset="0"/>
              </a:rPr>
              <a:t>1,800 total images (grayscale)</a:t>
            </a:r>
          </a:p>
          <a:p>
            <a:r>
              <a:rPr lang="en-GB" dirty="0">
                <a:solidFill>
                  <a:srgbClr val="163794"/>
                </a:solidFill>
                <a:latin typeface="InputMono Light" panose="02000509020000090004" pitchFamily="49" charset="0"/>
              </a:rPr>
              <a:t>uniform resolution: all images are 200×200 pixels</a:t>
            </a:r>
          </a:p>
          <a:p>
            <a:r>
              <a:rPr lang="en-GB" dirty="0">
                <a:solidFill>
                  <a:srgbClr val="163794"/>
                </a:solidFill>
                <a:latin typeface="InputMono Light" panose="02000509020000090004" pitchFamily="49" charset="0"/>
              </a:rPr>
              <a:t>perfectly balanced: exactly 300 images per class</a:t>
            </a:r>
          </a:p>
          <a:p>
            <a:r>
              <a:rPr lang="en-GB" dirty="0">
                <a:solidFill>
                  <a:srgbClr val="163794"/>
                </a:solidFill>
                <a:latin typeface="InputMono Light" panose="02000509020000090004" pitchFamily="49" charset="0"/>
              </a:rPr>
              <a:t>the 6 defect classes: crazing (</a:t>
            </a:r>
            <a:r>
              <a:rPr lang="en-GB" dirty="0" err="1">
                <a:solidFill>
                  <a:srgbClr val="163794"/>
                </a:solidFill>
                <a:latin typeface="InputMono Light" panose="02000509020000090004" pitchFamily="49" charset="0"/>
              </a:rPr>
              <a:t>cr</a:t>
            </a:r>
            <a:r>
              <a:rPr lang="en-GB" dirty="0">
                <a:solidFill>
                  <a:srgbClr val="163794"/>
                </a:solidFill>
                <a:latin typeface="InputMono Light" panose="02000509020000090004" pitchFamily="49" charset="0"/>
              </a:rPr>
              <a:t>), inclusion (in), patches (pa), pitted surface (</a:t>
            </a:r>
            <a:r>
              <a:rPr lang="en-GB" dirty="0" err="1">
                <a:solidFill>
                  <a:srgbClr val="163794"/>
                </a:solidFill>
                <a:latin typeface="InputMono Light" panose="02000509020000090004" pitchFamily="49" charset="0"/>
              </a:rPr>
              <a:t>ps</a:t>
            </a:r>
            <a:r>
              <a:rPr lang="en-GB" dirty="0">
                <a:solidFill>
                  <a:srgbClr val="163794"/>
                </a:solidFill>
                <a:latin typeface="InputMono Light" panose="02000509020000090004" pitchFamily="49" charset="0"/>
              </a:rPr>
              <a:t>), rolled-in scale (</a:t>
            </a:r>
            <a:r>
              <a:rPr lang="en-GB" dirty="0" err="1">
                <a:solidFill>
                  <a:srgbClr val="163794"/>
                </a:solidFill>
                <a:latin typeface="InputMono Light" panose="02000509020000090004" pitchFamily="49" charset="0"/>
              </a:rPr>
              <a:t>rs</a:t>
            </a:r>
            <a:r>
              <a:rPr lang="en-GB" dirty="0">
                <a:solidFill>
                  <a:srgbClr val="163794"/>
                </a:solidFill>
                <a:latin typeface="InputMono Light" panose="02000509020000090004" pitchFamily="49" charset="0"/>
              </a:rPr>
              <a:t>), scratches (</a:t>
            </a:r>
            <a:r>
              <a:rPr lang="en-GB" dirty="0" err="1">
                <a:solidFill>
                  <a:srgbClr val="163794"/>
                </a:solidFill>
                <a:latin typeface="InputMono Light" panose="02000509020000090004" pitchFamily="49" charset="0"/>
              </a:rPr>
              <a:t>sc</a:t>
            </a:r>
            <a:r>
              <a:rPr lang="en-GB" dirty="0">
                <a:solidFill>
                  <a:srgbClr val="163794"/>
                </a:solidFill>
                <a:latin typeface="InputMono Light" panose="02000509020000090004" pitchFamily="49" charset="0"/>
              </a:rPr>
              <a:t>)</a:t>
            </a:r>
          </a:p>
          <a:p>
            <a:endParaRPr lang="en-GB" dirty="0">
              <a:solidFill>
                <a:srgbClr val="163794"/>
              </a:solidFill>
              <a:latin typeface="InputMono Light" panose="02000509020000090004" pitchFamily="49" charset="0"/>
            </a:endParaRPr>
          </a:p>
          <a:p>
            <a:pPr marL="0" indent="0">
              <a:buNone/>
            </a:pPr>
            <a:r>
              <a:rPr lang="en-GB" dirty="0">
                <a:solidFill>
                  <a:srgbClr val="163794"/>
                </a:solidFill>
                <a:latin typeface="InputMono Medium" panose="02000709030000090004" pitchFamily="49" charset="0"/>
              </a:rPr>
              <a:t>the challenge: </a:t>
            </a:r>
            <a:r>
              <a:rPr lang="en-GB" dirty="0">
                <a:solidFill>
                  <a:srgbClr val="163794"/>
                </a:solidFill>
                <a:latin typeface="InputMono Light" panose="02000509020000090004" pitchFamily="49" charset="0"/>
              </a:rPr>
              <a:t>high intra-class variation (defects of the same  type look different) and low inter-class variation (different defects can look visually similar).</a:t>
            </a:r>
          </a:p>
          <a:p>
            <a:endParaRPr lang="en-GB" dirty="0">
              <a:solidFill>
                <a:srgbClr val="163794"/>
              </a:solidFill>
              <a:latin typeface="InputMono Light" panose="02000509020000090004" pitchFamily="49" charset="0"/>
            </a:endParaRPr>
          </a:p>
        </p:txBody>
      </p:sp>
      <p:pic>
        <p:nvPicPr>
          <p:cNvPr id="1030" name="Picture 6">
            <a:extLst>
              <a:ext uri="{FF2B5EF4-FFF2-40B4-BE49-F238E27FC236}">
                <a16:creationId xmlns:a16="http://schemas.microsoft.com/office/drawing/2014/main" id="{EBDECCD5-72F8-1CDE-4AFD-11460A1D9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6346" y="0"/>
            <a:ext cx="20507104" cy="1130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729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CE69B-D0A2-6C53-7A52-3FC27345670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B1872C5-EF7F-9F08-8A64-5CEBAB6E42F0}"/>
              </a:ext>
            </a:extLst>
          </p:cNvPr>
          <p:cNvPicPr>
            <a:picLocks noChangeAspect="1"/>
          </p:cNvPicPr>
          <p:nvPr/>
        </p:nvPicPr>
        <p:blipFill>
          <a:blip r:embed="rId3"/>
          <a:stretch>
            <a:fillRect/>
          </a:stretch>
        </p:blipFill>
        <p:spPr>
          <a:xfrm>
            <a:off x="249427" y="3642994"/>
            <a:ext cx="11375646" cy="6964681"/>
          </a:xfrm>
          <a:prstGeom prst="rect">
            <a:avLst/>
          </a:prstGeom>
        </p:spPr>
      </p:pic>
      <p:sp>
        <p:nvSpPr>
          <p:cNvPr id="117" name="object 117" descr="$PPTXTitle">
            <a:extLst>
              <a:ext uri="{FF2B5EF4-FFF2-40B4-BE49-F238E27FC236}">
                <a16:creationId xmlns:a16="http://schemas.microsoft.com/office/drawing/2014/main" id="{98353B1F-C955-96F2-2A59-261AED105FB5}"/>
              </a:ext>
            </a:extLst>
          </p:cNvPr>
          <p:cNvSpPr txBox="1">
            <a:spLocks noGrp="1"/>
          </p:cNvSpPr>
          <p:nvPr>
            <p:ph type="body" idx="1"/>
          </p:nvPr>
        </p:nvSpPr>
        <p:spPr>
          <a:xfrm>
            <a:off x="755650" y="1118242"/>
            <a:ext cx="9808772" cy="3011725"/>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DATASET ORGANISATION</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A60B1F63-1A28-875A-0010-EC84DB5630F0}"/>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1A324D9C-DF23-D52C-2047-664C16E38E97}"/>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C45B24A3-63AF-C932-77F5-E0AFD2658140}"/>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11</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2CBB2A91-9128-B8F4-86F7-02DF6A58F13C}"/>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748F175D-7CC2-BB7E-BB82-3661874C5E2C}"/>
              </a:ext>
            </a:extLst>
          </p:cNvPr>
          <p:cNvSpPr txBox="1">
            <a:spLocks noChangeArrowheads="1"/>
          </p:cNvSpPr>
          <p:nvPr/>
        </p:nvSpPr>
        <p:spPr bwMode="auto">
          <a:xfrm>
            <a:off x="11607000" y="4763134"/>
            <a:ext cx="8008729" cy="4724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solidFill>
                  <a:srgbClr val="163794"/>
                </a:solidFill>
                <a:latin typeface="InputMono Light" panose="02000509020000090004" pitchFamily="49" charset="0"/>
              </a:rPr>
              <a:t>a well-structured dataset allows for:</a:t>
            </a:r>
          </a:p>
          <a:p>
            <a:pPr marL="0" indent="0">
              <a:buNone/>
            </a:pPr>
            <a:endParaRPr lang="en-GB" sz="2400" dirty="0">
              <a:solidFill>
                <a:srgbClr val="163794"/>
              </a:solidFill>
              <a:latin typeface="InputMono Light" panose="02000509020000090004" pitchFamily="49" charset="0"/>
            </a:endParaRPr>
          </a:p>
          <a:p>
            <a:r>
              <a:rPr lang="en-GB" sz="2400" dirty="0">
                <a:solidFill>
                  <a:srgbClr val="163794"/>
                </a:solidFill>
                <a:latin typeface="InputMono Light" panose="02000509020000090004" pitchFamily="49" charset="0"/>
              </a:rPr>
              <a:t>data splitting strategies</a:t>
            </a:r>
          </a:p>
          <a:p>
            <a:r>
              <a:rPr lang="en-GB" sz="2400" dirty="0">
                <a:solidFill>
                  <a:srgbClr val="163794"/>
                </a:solidFill>
                <a:latin typeface="InputMono Light" panose="02000509020000090004" pitchFamily="49" charset="0"/>
              </a:rPr>
              <a:t>stratified splitting: ensures class distribution is maintained across splits</a:t>
            </a:r>
          </a:p>
          <a:p>
            <a:r>
              <a:rPr lang="en-GB" sz="2400" dirty="0">
                <a:solidFill>
                  <a:srgbClr val="163794"/>
                </a:solidFill>
                <a:latin typeface="InputMono Light" panose="02000509020000090004" pitchFamily="49" charset="0"/>
              </a:rPr>
              <a:t>cross-validation: for smaller datasets or when maximum data usage is needed</a:t>
            </a:r>
          </a:p>
        </p:txBody>
      </p:sp>
    </p:spTree>
    <p:extLst>
      <p:ext uri="{BB962C8B-B14F-4D97-AF65-F5344CB8AC3E}">
        <p14:creationId xmlns:p14="http://schemas.microsoft.com/office/powerpoint/2010/main" val="1328924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BCBDB-EC7D-5556-10A4-120CD8EF8AA6}"/>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AC22E4E1-3036-D896-6385-A112471BBF8B}"/>
              </a:ext>
            </a:extLst>
          </p:cNvPr>
          <p:cNvSpPr txBox="1">
            <a:spLocks noGrp="1"/>
          </p:cNvSpPr>
          <p:nvPr>
            <p:ph type="body" idx="1"/>
          </p:nvPr>
        </p:nvSpPr>
        <p:spPr>
          <a:xfrm>
            <a:off x="755650" y="1118242"/>
            <a:ext cx="9808772" cy="3011725"/>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DATASET ORGANISATION</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3D2A5A90-2FFF-5400-A04A-6366D28DF3F2}"/>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E36666CA-3A0F-BD1E-ACB2-429A5E979CEC}"/>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4F01BDC8-0633-CEB9-A1BC-CCAB18EB2430}"/>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12</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7C01CA46-33EE-C6AB-1BAD-40F9DE5CD22F}"/>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pic>
        <p:nvPicPr>
          <p:cNvPr id="7" name="Picture 6">
            <a:extLst>
              <a:ext uri="{FF2B5EF4-FFF2-40B4-BE49-F238E27FC236}">
                <a16:creationId xmlns:a16="http://schemas.microsoft.com/office/drawing/2014/main" id="{8492B79D-BD60-D07E-EE6D-F20DCBA6B04A}"/>
              </a:ext>
            </a:extLst>
          </p:cNvPr>
          <p:cNvPicPr>
            <a:picLocks noChangeAspect="1"/>
          </p:cNvPicPr>
          <p:nvPr/>
        </p:nvPicPr>
        <p:blipFill>
          <a:blip r:embed="rId3"/>
          <a:stretch>
            <a:fillRect/>
          </a:stretch>
        </p:blipFill>
        <p:spPr>
          <a:xfrm>
            <a:off x="249427" y="3642994"/>
            <a:ext cx="11375646" cy="6964681"/>
          </a:xfrm>
          <a:prstGeom prst="rect">
            <a:avLst/>
          </a:prstGeom>
        </p:spPr>
      </p:pic>
      <p:pic>
        <p:nvPicPr>
          <p:cNvPr id="5" name="Picture 4">
            <a:extLst>
              <a:ext uri="{FF2B5EF4-FFF2-40B4-BE49-F238E27FC236}">
                <a16:creationId xmlns:a16="http://schemas.microsoft.com/office/drawing/2014/main" id="{910EA1B6-FE7A-54B9-442C-64694E0C5C11}"/>
              </a:ext>
            </a:extLst>
          </p:cNvPr>
          <p:cNvPicPr>
            <a:picLocks noChangeAspect="1"/>
          </p:cNvPicPr>
          <p:nvPr/>
        </p:nvPicPr>
        <p:blipFill>
          <a:blip r:embed="rId4"/>
          <a:stretch>
            <a:fillRect/>
          </a:stretch>
        </p:blipFill>
        <p:spPr>
          <a:xfrm>
            <a:off x="10564422" y="3715828"/>
            <a:ext cx="9873657" cy="6797374"/>
          </a:xfrm>
          <a:prstGeom prst="rect">
            <a:avLst/>
          </a:prstGeom>
        </p:spPr>
      </p:pic>
    </p:spTree>
    <p:extLst>
      <p:ext uri="{BB962C8B-B14F-4D97-AF65-F5344CB8AC3E}">
        <p14:creationId xmlns:p14="http://schemas.microsoft.com/office/powerpoint/2010/main" val="589238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84C26-67EE-1172-CF29-DF9EAF5E7B23}"/>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E1E5C8D4-37EE-CAAA-3638-354D2CEC576E}"/>
              </a:ext>
            </a:extLst>
          </p:cNvPr>
          <p:cNvSpPr txBox="1">
            <a:spLocks noGrp="1"/>
          </p:cNvSpPr>
          <p:nvPr>
            <p:ph type="body" idx="1"/>
          </p:nvPr>
        </p:nvSpPr>
        <p:spPr>
          <a:xfrm>
            <a:off x="755650" y="1118242"/>
            <a:ext cx="9808772" cy="1695980"/>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DATALOADERS</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D3CED2FE-5322-4D7B-20D0-59AEC8A69CB9}"/>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2B83641A-5CF8-9B86-EEEC-B22C887A925C}"/>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E536FA2F-B5E3-3CBC-A7B6-831FA475A1D3}"/>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13</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462B3E5F-4C47-C9FB-CC97-182D7B2EBEEF}"/>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215B258E-A6F4-6A67-4A5B-7EA4CAE57F23}"/>
              </a:ext>
            </a:extLst>
          </p:cNvPr>
          <p:cNvSpPr txBox="1">
            <a:spLocks noChangeArrowheads="1"/>
          </p:cNvSpPr>
          <p:nvPr/>
        </p:nvSpPr>
        <p:spPr bwMode="auto">
          <a:xfrm>
            <a:off x="979546" y="2837642"/>
            <a:ext cx="8760514" cy="677943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fontAlgn="base">
              <a:lnSpc>
                <a:spcPct val="110000"/>
              </a:lnSpc>
              <a:spcAft>
                <a:spcPct val="0"/>
              </a:spcAft>
              <a:buNone/>
            </a:pPr>
            <a:r>
              <a:rPr lang="en-US" altLang="en-US" dirty="0">
                <a:solidFill>
                  <a:srgbClr val="163794"/>
                </a:solidFill>
                <a:latin typeface="InputMono Light" panose="02000509020000090004" pitchFamily="49" charset="0"/>
              </a:rPr>
              <a:t>we cannot load all 1,800 images into the GPU memory at once. we also need to feed the data in a randomized order so the network doesn't memorize patterns.</a:t>
            </a:r>
          </a:p>
          <a:p>
            <a:pPr marL="0" lvl="0" indent="0" fontAlgn="base">
              <a:lnSpc>
                <a:spcPct val="110000"/>
              </a:lnSpc>
              <a:spcAft>
                <a:spcPct val="0"/>
              </a:spcAft>
              <a:buNone/>
            </a:pPr>
            <a:endParaRPr lang="en-US" altLang="en-US" dirty="0">
              <a:solidFill>
                <a:srgbClr val="163794"/>
              </a:solidFill>
              <a:latin typeface="InputMono Light" panose="02000509020000090004" pitchFamily="49" charset="0"/>
            </a:endParaRPr>
          </a:p>
          <a:p>
            <a:pPr marL="0" lvl="0" indent="0" fontAlgn="base">
              <a:lnSpc>
                <a:spcPct val="110000"/>
              </a:lnSpc>
              <a:spcAft>
                <a:spcPct val="0"/>
              </a:spcAft>
              <a:buNone/>
            </a:pPr>
            <a:r>
              <a:rPr lang="en-US" altLang="en-US" dirty="0" err="1">
                <a:solidFill>
                  <a:srgbClr val="EE4C2C"/>
                </a:solidFill>
                <a:latin typeface="InputMono Light" panose="02000509020000090004" pitchFamily="49" charset="0"/>
              </a:rPr>
              <a:t>torch.utils.data.DataLoader</a:t>
            </a:r>
            <a:r>
              <a:rPr lang="en-US" altLang="en-US" dirty="0">
                <a:solidFill>
                  <a:srgbClr val="EE4C2C"/>
                </a:solidFill>
                <a:latin typeface="InputMono Light" panose="02000509020000090004" pitchFamily="49" charset="0"/>
              </a:rPr>
              <a:t> </a:t>
            </a:r>
            <a:r>
              <a:rPr lang="en-US" altLang="en-US" dirty="0">
                <a:solidFill>
                  <a:srgbClr val="163794"/>
                </a:solidFill>
                <a:latin typeface="InputMono Light" panose="02000509020000090004" pitchFamily="49" charset="0"/>
              </a:rPr>
              <a:t>wraps an </a:t>
            </a:r>
            <a:r>
              <a:rPr lang="en-US" altLang="en-US" dirty="0" err="1">
                <a:solidFill>
                  <a:srgbClr val="163794"/>
                </a:solidFill>
                <a:latin typeface="InputMono Light" panose="02000509020000090004" pitchFamily="49" charset="0"/>
              </a:rPr>
              <a:t>iterable</a:t>
            </a:r>
            <a:r>
              <a:rPr lang="en-US" altLang="en-US" dirty="0">
                <a:solidFill>
                  <a:srgbClr val="163794"/>
                </a:solidFill>
                <a:latin typeface="InputMono Light" panose="02000509020000090004" pitchFamily="49" charset="0"/>
              </a:rPr>
              <a:t> around your </a:t>
            </a:r>
            <a:r>
              <a:rPr lang="en-US" altLang="en-US" dirty="0" err="1">
                <a:solidFill>
                  <a:srgbClr val="EE4C2C"/>
                </a:solidFill>
                <a:latin typeface="InputMono Light" panose="02000509020000090004" pitchFamily="49" charset="0"/>
              </a:rPr>
              <a:t>torch.utils.data.Dataset</a:t>
            </a:r>
            <a:r>
              <a:rPr lang="en-US" altLang="en-US" dirty="0">
                <a:solidFill>
                  <a:srgbClr val="EE4C2C"/>
                </a:solidFill>
                <a:latin typeface="InputMono Light" panose="02000509020000090004" pitchFamily="49" charset="0"/>
              </a:rPr>
              <a:t> </a:t>
            </a:r>
            <a:r>
              <a:rPr lang="en-US" altLang="en-US" dirty="0">
                <a:solidFill>
                  <a:srgbClr val="163794"/>
                </a:solidFill>
                <a:latin typeface="InputMono Light" panose="02000509020000090004" pitchFamily="49" charset="0"/>
              </a:rPr>
              <a:t>to handle all the heavy lifting automatically.</a:t>
            </a:r>
          </a:p>
          <a:p>
            <a:pPr marL="0" lvl="0" indent="0" fontAlgn="base">
              <a:lnSpc>
                <a:spcPct val="110000"/>
              </a:lnSpc>
              <a:spcAft>
                <a:spcPct val="0"/>
              </a:spcAft>
              <a:buNone/>
            </a:pPr>
            <a:endParaRPr lang="en-US" altLang="en-US" dirty="0">
              <a:solidFill>
                <a:srgbClr val="163794"/>
              </a:solidFill>
              <a:latin typeface="InputMono Light" panose="02000509020000090004" pitchFamily="49" charset="0"/>
            </a:endParaRPr>
          </a:p>
          <a:p>
            <a:pPr fontAlgn="base">
              <a:lnSpc>
                <a:spcPct val="110000"/>
              </a:lnSpc>
              <a:spcAft>
                <a:spcPct val="0"/>
              </a:spcAft>
            </a:pPr>
            <a:r>
              <a:rPr lang="en-US" altLang="en-US" dirty="0">
                <a:solidFill>
                  <a:srgbClr val="163794"/>
                </a:solidFill>
                <a:latin typeface="InputMono Medium" panose="02000709030000090004" pitchFamily="49" charset="0"/>
              </a:rPr>
              <a:t>batching: </a:t>
            </a:r>
            <a:r>
              <a:rPr lang="en-US" altLang="en-US" dirty="0">
                <a:solidFill>
                  <a:srgbClr val="163794"/>
                </a:solidFill>
                <a:latin typeface="InputMono Light" panose="02000509020000090004" pitchFamily="49" charset="0"/>
              </a:rPr>
              <a:t>groups images together (e.g., 32 at a time) to speed up training and fit into memory.</a:t>
            </a:r>
          </a:p>
          <a:p>
            <a:pPr fontAlgn="base">
              <a:lnSpc>
                <a:spcPct val="110000"/>
              </a:lnSpc>
              <a:spcAft>
                <a:spcPct val="0"/>
              </a:spcAft>
            </a:pPr>
            <a:endParaRPr lang="en-US" altLang="en-US" dirty="0">
              <a:solidFill>
                <a:srgbClr val="163794"/>
              </a:solidFill>
              <a:latin typeface="InputMono Light" panose="02000509020000090004" pitchFamily="49" charset="0"/>
            </a:endParaRPr>
          </a:p>
          <a:p>
            <a:pPr fontAlgn="base">
              <a:lnSpc>
                <a:spcPct val="110000"/>
              </a:lnSpc>
              <a:spcAft>
                <a:spcPct val="0"/>
              </a:spcAft>
            </a:pPr>
            <a:r>
              <a:rPr lang="en-US" altLang="en-US" dirty="0">
                <a:solidFill>
                  <a:srgbClr val="163794"/>
                </a:solidFill>
                <a:latin typeface="InputMono Medium" panose="02000709030000090004" pitchFamily="49" charset="0"/>
              </a:rPr>
              <a:t>shuffling: </a:t>
            </a:r>
            <a:r>
              <a:rPr lang="en-US" altLang="en-US" dirty="0">
                <a:solidFill>
                  <a:srgbClr val="163794"/>
                </a:solidFill>
                <a:latin typeface="InputMono Light" panose="02000509020000090004" pitchFamily="49" charset="0"/>
              </a:rPr>
              <a:t>randomizes the order of images every epoch so the model generalizes better.</a:t>
            </a:r>
          </a:p>
          <a:p>
            <a:pPr fontAlgn="base">
              <a:lnSpc>
                <a:spcPct val="110000"/>
              </a:lnSpc>
              <a:spcAft>
                <a:spcPct val="0"/>
              </a:spcAft>
            </a:pPr>
            <a:endParaRPr lang="en-US" altLang="en-US" dirty="0">
              <a:solidFill>
                <a:srgbClr val="163794"/>
              </a:solidFill>
              <a:latin typeface="InputMono Light" panose="02000509020000090004" pitchFamily="49" charset="0"/>
            </a:endParaRPr>
          </a:p>
          <a:p>
            <a:pPr fontAlgn="base">
              <a:lnSpc>
                <a:spcPct val="110000"/>
              </a:lnSpc>
              <a:spcAft>
                <a:spcPct val="0"/>
              </a:spcAft>
            </a:pPr>
            <a:r>
              <a:rPr lang="en-US" altLang="en-US" dirty="0">
                <a:solidFill>
                  <a:srgbClr val="163794"/>
                </a:solidFill>
                <a:latin typeface="InputMono Medium" panose="02000709030000090004" pitchFamily="49" charset="0"/>
              </a:rPr>
              <a:t>multiprocessing: </a:t>
            </a:r>
            <a:r>
              <a:rPr lang="en-US" altLang="en-US" dirty="0">
                <a:solidFill>
                  <a:srgbClr val="163794"/>
                </a:solidFill>
                <a:latin typeface="InputMono Light" panose="02000509020000090004" pitchFamily="49" charset="0"/>
              </a:rPr>
              <a:t>uses multiple </a:t>
            </a:r>
            <a:r>
              <a:rPr lang="en-US" altLang="en-US" dirty="0" err="1">
                <a:solidFill>
                  <a:srgbClr val="163794"/>
                </a:solidFill>
                <a:latin typeface="InputMono Light" panose="02000509020000090004" pitchFamily="49" charset="0"/>
              </a:rPr>
              <a:t>cpu</a:t>
            </a:r>
            <a:r>
              <a:rPr lang="en-US" altLang="en-US" dirty="0">
                <a:solidFill>
                  <a:srgbClr val="163794"/>
                </a:solidFill>
                <a:latin typeface="InputMono Light" panose="02000509020000090004" pitchFamily="49" charset="0"/>
              </a:rPr>
              <a:t> cores (</a:t>
            </a:r>
            <a:r>
              <a:rPr lang="en-US" altLang="en-US" dirty="0" err="1">
                <a:solidFill>
                  <a:srgbClr val="163794"/>
                </a:solidFill>
                <a:latin typeface="InputMono Light" panose="02000509020000090004" pitchFamily="49" charset="0"/>
              </a:rPr>
              <a:t>num_workers</a:t>
            </a:r>
            <a:r>
              <a:rPr lang="en-US" altLang="en-US" dirty="0">
                <a:solidFill>
                  <a:srgbClr val="163794"/>
                </a:solidFill>
                <a:latin typeface="InputMono Light" panose="02000509020000090004" pitchFamily="49" charset="0"/>
              </a:rPr>
              <a:t>) to load the next batch of images while the GPU is busy training the current batch.</a:t>
            </a:r>
          </a:p>
          <a:p>
            <a:pPr fontAlgn="base">
              <a:lnSpc>
                <a:spcPct val="110000"/>
              </a:lnSpc>
              <a:spcAft>
                <a:spcPct val="0"/>
              </a:spcAft>
            </a:pPr>
            <a:endParaRPr lang="en-US" altLang="en-US" dirty="0">
              <a:solidFill>
                <a:srgbClr val="163794"/>
              </a:solidFill>
              <a:latin typeface="InputMono Light" panose="02000509020000090004" pitchFamily="49" charset="0"/>
            </a:endParaRPr>
          </a:p>
          <a:p>
            <a:pPr marL="0" lvl="0" indent="0" fontAlgn="base">
              <a:lnSpc>
                <a:spcPct val="110000"/>
              </a:lnSpc>
              <a:spcAft>
                <a:spcPct val="0"/>
              </a:spcAft>
              <a:buNone/>
            </a:pPr>
            <a:endParaRPr lang="en-US" altLang="en-US" dirty="0">
              <a:solidFill>
                <a:srgbClr val="163794"/>
              </a:solidFill>
              <a:latin typeface="InputMono Light" panose="02000509020000090004" pitchFamily="49" charset="0"/>
            </a:endParaRPr>
          </a:p>
          <a:p>
            <a:pPr marL="0" indent="0" fontAlgn="base">
              <a:lnSpc>
                <a:spcPct val="110000"/>
              </a:lnSpc>
              <a:spcAft>
                <a:spcPct val="0"/>
              </a:spcAft>
              <a:buNone/>
            </a:pPr>
            <a:endParaRPr lang="en-US" altLang="en-US" dirty="0">
              <a:solidFill>
                <a:srgbClr val="163794"/>
              </a:solidFill>
              <a:latin typeface="InputMono Light" panose="02000509020000090004" pitchFamily="49" charset="0"/>
            </a:endParaRPr>
          </a:p>
        </p:txBody>
      </p:sp>
      <p:pic>
        <p:nvPicPr>
          <p:cNvPr id="5" name="Picture 4" descr="A screen shot of a computer program&#10;&#10;AI-generated content may be incorrect.">
            <a:extLst>
              <a:ext uri="{FF2B5EF4-FFF2-40B4-BE49-F238E27FC236}">
                <a16:creationId xmlns:a16="http://schemas.microsoft.com/office/drawing/2014/main" id="{F2B98C31-CE5A-AD44-D2F4-8F09A0B5A3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41" b="89861" l="6616" r="91276">
                        <a14:foregroundMark x1="39637" y1="22962" x2="18443" y2="35388"/>
                        <a14:foregroundMark x1="18443" y1="35388" x2="18735" y2="58151"/>
                        <a14:foregroundMark x1="18735" y1="58151" x2="37178" y2="58847"/>
                        <a14:foregroundMark x1="37178" y1="58847" x2="47892" y2="48410"/>
                        <a14:foregroundMark x1="67037" y1="42942" x2="60012" y2="40755"/>
                        <a14:foregroundMark x1="60012" y1="40755" x2="42330" y2="49801"/>
                        <a14:foregroundMark x1="42330" y1="49801" x2="43326" y2="72465"/>
                        <a14:foregroundMark x1="43326" y1="72465" x2="55913" y2="72962"/>
                        <a14:foregroundMark x1="55913" y1="72962" x2="65515" y2="59742"/>
                        <a14:foregroundMark x1="65515" y1="59742" x2="65340" y2="46223"/>
                        <a14:foregroundMark x1="65340" y1="46223" x2="56909" y2="35586"/>
                        <a14:foregroundMark x1="56909" y1="35586" x2="39052" y2="33897"/>
                        <a14:foregroundMark x1="39052" y1="33897" x2="36007" y2="45726"/>
                        <a14:foregroundMark x1="36007" y1="45726" x2="56792" y2="58052"/>
                        <a14:foregroundMark x1="56792" y1="58052" x2="73126" y2="45427"/>
                        <a14:foregroundMark x1="73126" y1="45427" x2="71721" y2="37674"/>
                        <a14:foregroundMark x1="71721" y1="37674" x2="78162" y2="38966"/>
                        <a14:foregroundMark x1="78162" y1="38966" x2="78747" y2="58946"/>
                        <a14:foregroundMark x1="78747" y1="58946" x2="79040" y2="60139"/>
                        <a14:foregroundMark x1="79742" y1="74354" x2="79801" y2="49205"/>
                        <a14:foregroundMark x1="79801" y1="49205" x2="74883" y2="20577"/>
                        <a14:foregroundMark x1="74883" y1="20577" x2="64520" y2="13221"/>
                        <a14:foregroundMark x1="64520" y1="13221" x2="25410" y2="17893"/>
                        <a14:foregroundMark x1="25410" y1="17893" x2="21487" y2="19781"/>
                        <a14:foregroundMark x1="21487" y1="19781" x2="11300" y2="19284"/>
                        <a14:foregroundMark x1="10480" y1="19980" x2="8782" y2="53579"/>
                        <a14:foregroundMark x1="8782" y1="53579" x2="11300" y2="69284"/>
                        <a14:foregroundMark x1="11066" y1="79622" x2="8958" y2="73161"/>
                        <a14:foregroundMark x1="8958" y1="73161" x2="9133" y2="72266"/>
                        <a14:foregroundMark x1="6616" y1="15706" x2="7143" y2="15010"/>
                        <a14:foregroundMark x1="8197" y1="78429" x2="16862" y2="86581"/>
                        <a14:foregroundMark x1="16862" y1="86581" x2="32319" y2="88569"/>
                        <a14:foregroundMark x1="32319" y1="88569" x2="68911" y2="82803"/>
                        <a14:foregroundMark x1="68911" y1="82803" x2="76112" y2="82903"/>
                        <a14:foregroundMark x1="76112" y1="82903" x2="81323" y2="82306"/>
                        <a14:foregroundMark x1="81323" y1="82306" x2="83607" y2="71670"/>
                        <a14:foregroundMark x1="83607" y1="71670" x2="80738" y2="24254"/>
                        <a14:foregroundMark x1="80738" y1="24254" x2="76464" y2="20278"/>
                        <a14:foregroundMark x1="84602" y1="14016" x2="87763" y2="36083"/>
                        <a14:foregroundMark x1="87763" y1="36083" x2="87237" y2="45427"/>
                        <a14:foregroundMark x1="87237" y1="45427" x2="88290" y2="72565"/>
                        <a14:foregroundMark x1="88290" y1="72565" x2="87295" y2="79026"/>
                        <a14:foregroundMark x1="87295" y1="79026" x2="88115" y2="81412"/>
                        <a14:foregroundMark x1="86241" y1="85487" x2="89520" y2="81809"/>
                        <a14:foregroundMark x1="89520" y1="81809" x2="92272" y2="44433"/>
                        <a14:foregroundMark x1="92272" y1="44433" x2="91276" y2="21272"/>
                        <a14:foregroundMark x1="91276" y1="21272" x2="89754" y2="17296"/>
                      </a14:backgroundRemoval>
                    </a14:imgEffect>
                  </a14:imgLayer>
                </a14:imgProps>
              </a:ext>
            </a:extLst>
          </a:blip>
          <a:stretch>
            <a:fillRect/>
          </a:stretch>
        </p:blipFill>
        <p:spPr>
          <a:xfrm>
            <a:off x="9290050" y="2521226"/>
            <a:ext cx="13287103" cy="7826011"/>
          </a:xfrm>
          <a:prstGeom prst="rect">
            <a:avLst/>
          </a:prstGeom>
        </p:spPr>
      </p:pic>
    </p:spTree>
    <p:extLst>
      <p:ext uri="{BB962C8B-B14F-4D97-AF65-F5344CB8AC3E}">
        <p14:creationId xmlns:p14="http://schemas.microsoft.com/office/powerpoint/2010/main" val="2811849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7D674-D5DE-4861-19AC-A806F9B9D915}"/>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6D4E31EC-4EC1-7579-306B-F2D8B4F4D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5041900"/>
            <a:ext cx="20104100" cy="6099175"/>
          </a:xfrm>
          <a:prstGeom prst="rect">
            <a:avLst/>
          </a:prstGeom>
          <a:noFill/>
          <a:extLst>
            <a:ext uri="{909E8E84-426E-40DD-AFC4-6F175D3DCCD1}">
              <a14:hiddenFill xmlns:a14="http://schemas.microsoft.com/office/drawing/2010/main">
                <a:solidFill>
                  <a:srgbClr val="FFFFFF"/>
                </a:solidFill>
              </a14:hiddenFill>
            </a:ext>
          </a:extLst>
        </p:spPr>
      </p:pic>
      <p:sp>
        <p:nvSpPr>
          <p:cNvPr id="117" name="object 117" descr="$PPTXTitle">
            <a:extLst>
              <a:ext uri="{FF2B5EF4-FFF2-40B4-BE49-F238E27FC236}">
                <a16:creationId xmlns:a16="http://schemas.microsoft.com/office/drawing/2014/main" id="{39AB1DB7-DA53-05E4-3E0B-927AD6B14D23}"/>
              </a:ext>
            </a:extLst>
          </p:cNvPr>
          <p:cNvSpPr txBox="1">
            <a:spLocks noGrp="1"/>
          </p:cNvSpPr>
          <p:nvPr>
            <p:ph type="body" idx="1"/>
          </p:nvPr>
        </p:nvSpPr>
        <p:spPr>
          <a:xfrm>
            <a:off x="755650" y="1118242"/>
            <a:ext cx="9808772" cy="1695980"/>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CNNs</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BDDB06B9-10F0-9F3A-45BE-B407A316ED48}"/>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EEC34A8F-7107-85E2-CD5E-F5E2987C4EC6}"/>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98961B98-3E76-C2BD-69A8-2236B3ABE0DB}"/>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14</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CB4DE788-64BA-4447-BDF0-0FAD07168EDE}"/>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93C0C604-6124-ECB2-AE5A-A1E3513C9297}"/>
              </a:ext>
            </a:extLst>
          </p:cNvPr>
          <p:cNvSpPr txBox="1">
            <a:spLocks noChangeArrowheads="1"/>
          </p:cNvSpPr>
          <p:nvPr/>
        </p:nvSpPr>
        <p:spPr bwMode="auto">
          <a:xfrm>
            <a:off x="8756650" y="1326512"/>
            <a:ext cx="10896600" cy="36239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50000"/>
              </a:lnSpc>
              <a:spcAft>
                <a:spcPct val="0"/>
              </a:spcAft>
              <a:buNone/>
            </a:pPr>
            <a:r>
              <a:rPr lang="en-GB" dirty="0">
                <a:solidFill>
                  <a:srgbClr val="163794"/>
                </a:solidFill>
                <a:latin typeface="InputMono Medium" panose="02000709030000090004" pitchFamily="49" charset="0"/>
              </a:rPr>
              <a:t>the feature extractor: </a:t>
            </a:r>
            <a:r>
              <a:rPr lang="en-GB" dirty="0">
                <a:solidFill>
                  <a:srgbClr val="163794"/>
                </a:solidFill>
                <a:latin typeface="InputMono Light" panose="02000509020000090004" pitchFamily="49" charset="0"/>
              </a:rPr>
              <a:t>we group our convolutional layers, activations (</a:t>
            </a:r>
            <a:r>
              <a:rPr lang="en-GB" dirty="0" err="1">
                <a:solidFill>
                  <a:srgbClr val="163794"/>
                </a:solidFill>
                <a:latin typeface="InputMono Light" panose="02000509020000090004" pitchFamily="49" charset="0"/>
              </a:rPr>
              <a:t>ReLu</a:t>
            </a:r>
            <a:r>
              <a:rPr lang="en-GB" dirty="0">
                <a:solidFill>
                  <a:srgbClr val="163794"/>
                </a:solidFill>
                <a:latin typeface="InputMono Light" panose="02000509020000090004" pitchFamily="49" charset="0"/>
              </a:rPr>
              <a:t>), and pooling layers into a sequence.</a:t>
            </a:r>
            <a:endParaRPr lang="en-US" altLang="en-US" dirty="0">
              <a:solidFill>
                <a:srgbClr val="163794"/>
              </a:solidFill>
              <a:latin typeface="InputMono Light" panose="02000509020000090004" pitchFamily="49" charset="0"/>
            </a:endParaRPr>
          </a:p>
          <a:p>
            <a:pPr marL="0" lvl="0" indent="0" fontAlgn="base">
              <a:lnSpc>
                <a:spcPct val="150000"/>
              </a:lnSpc>
              <a:spcAft>
                <a:spcPct val="0"/>
              </a:spcAft>
              <a:buNone/>
            </a:pPr>
            <a:r>
              <a:rPr lang="en-US" altLang="en-US" dirty="0">
                <a:solidFill>
                  <a:srgbClr val="163794"/>
                </a:solidFill>
                <a:latin typeface="InputMono Medium" panose="02000709030000090004" pitchFamily="49" charset="0"/>
              </a:rPr>
              <a:t>the classifier: </a:t>
            </a:r>
            <a:r>
              <a:rPr lang="en-US" altLang="en-US" dirty="0">
                <a:solidFill>
                  <a:srgbClr val="163794"/>
                </a:solidFill>
                <a:latin typeface="InputMono Light" panose="02000509020000090004" pitchFamily="49" charset="0"/>
              </a:rPr>
              <a:t>after extracting features using convolutions, we use standard linear (dense) layers to make the final classification.</a:t>
            </a:r>
          </a:p>
          <a:p>
            <a:pPr marL="0" lvl="0" indent="0" fontAlgn="base">
              <a:lnSpc>
                <a:spcPct val="150000"/>
              </a:lnSpc>
              <a:spcAft>
                <a:spcPct val="0"/>
              </a:spcAft>
              <a:buNone/>
            </a:pPr>
            <a:r>
              <a:rPr lang="en-US" altLang="en-US" dirty="0">
                <a:solidFill>
                  <a:srgbClr val="163794"/>
                </a:solidFill>
                <a:latin typeface="InputMono Medium" panose="02000709030000090004" pitchFamily="49" charset="0"/>
              </a:rPr>
              <a:t>the flattening problem: </a:t>
            </a:r>
            <a:r>
              <a:rPr lang="en-US" altLang="en-US" dirty="0">
                <a:solidFill>
                  <a:srgbClr val="163794"/>
                </a:solidFill>
                <a:latin typeface="InputMono Light" panose="02000509020000090004" pitchFamily="49" charset="0"/>
              </a:rPr>
              <a:t>convolutional outputs are 3d tensors (channels × height × width). linear layers expect a 1d vector.</a:t>
            </a:r>
          </a:p>
          <a:p>
            <a:pPr marL="0" lvl="0" indent="0" fontAlgn="base">
              <a:lnSpc>
                <a:spcPct val="110000"/>
              </a:lnSpc>
              <a:spcAft>
                <a:spcPct val="0"/>
              </a:spcAft>
              <a:buNone/>
            </a:pPr>
            <a:endParaRPr lang="en-US" altLang="en-US" sz="2400" dirty="0">
              <a:solidFill>
                <a:srgbClr val="163794"/>
              </a:solidFill>
              <a:latin typeface="InputMono Light" panose="02000509020000090004" pitchFamily="49" charset="0"/>
            </a:endParaRPr>
          </a:p>
          <a:p>
            <a:pPr marL="0" indent="0" fontAlgn="base">
              <a:lnSpc>
                <a:spcPct val="110000"/>
              </a:lnSpc>
              <a:spcAft>
                <a:spcPct val="0"/>
              </a:spcAft>
              <a:buNone/>
            </a:pPr>
            <a:endParaRPr lang="en-US" altLang="en-US" sz="2400" dirty="0">
              <a:solidFill>
                <a:srgbClr val="163794"/>
              </a:solidFill>
              <a:latin typeface="InputMono Light" panose="02000509020000090004" pitchFamily="49" charset="0"/>
            </a:endParaRPr>
          </a:p>
        </p:txBody>
      </p:sp>
    </p:spTree>
    <p:extLst>
      <p:ext uri="{BB962C8B-B14F-4D97-AF65-F5344CB8AC3E}">
        <p14:creationId xmlns:p14="http://schemas.microsoft.com/office/powerpoint/2010/main" val="4083164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67849-5B23-8096-EDA5-8DD1EAD07A01}"/>
            </a:ext>
          </a:extLst>
        </p:cNvPr>
        <p:cNvGrpSpPr/>
        <p:nvPr/>
      </p:nvGrpSpPr>
      <p:grpSpPr>
        <a:xfrm>
          <a:off x="0" y="0"/>
          <a:ext cx="0" cy="0"/>
          <a:chOff x="0" y="0"/>
          <a:chExt cx="0" cy="0"/>
        </a:xfrm>
      </p:grpSpPr>
      <p:pic>
        <p:nvPicPr>
          <p:cNvPr id="4098" name="Picture 2">
            <a:extLst>
              <a:ext uri="{FF2B5EF4-FFF2-40B4-BE49-F238E27FC236}">
                <a16:creationId xmlns:a16="http://schemas.microsoft.com/office/drawing/2014/main" id="{C27573F6-F236-F6E9-1770-C1DC92667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050" y="5651500"/>
            <a:ext cx="15906750" cy="5245309"/>
          </a:xfrm>
          <a:prstGeom prst="rect">
            <a:avLst/>
          </a:prstGeom>
          <a:noFill/>
          <a:extLst>
            <a:ext uri="{909E8E84-426E-40DD-AFC4-6F175D3DCCD1}">
              <a14:hiddenFill xmlns:a14="http://schemas.microsoft.com/office/drawing/2010/main">
                <a:solidFill>
                  <a:srgbClr val="FFFFFF"/>
                </a:solidFill>
              </a14:hiddenFill>
            </a:ext>
          </a:extLst>
        </p:spPr>
      </p:pic>
      <p:sp>
        <p:nvSpPr>
          <p:cNvPr id="117" name="object 117" descr="$PPTXTitle">
            <a:extLst>
              <a:ext uri="{FF2B5EF4-FFF2-40B4-BE49-F238E27FC236}">
                <a16:creationId xmlns:a16="http://schemas.microsoft.com/office/drawing/2014/main" id="{751DF85A-A05B-ED29-BB27-E2AA3C894C12}"/>
              </a:ext>
            </a:extLst>
          </p:cNvPr>
          <p:cNvSpPr txBox="1">
            <a:spLocks noGrp="1"/>
          </p:cNvSpPr>
          <p:nvPr>
            <p:ph type="body" idx="1"/>
          </p:nvPr>
        </p:nvSpPr>
        <p:spPr>
          <a:xfrm>
            <a:off x="755650" y="1118242"/>
            <a:ext cx="9808772" cy="1695980"/>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CNNs</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320C52D7-B4E6-623B-6BB8-5129B9CFD95E}"/>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043800A3-06F0-A3B4-A1CA-ECB67A29764A}"/>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CD30D9F7-679B-ED3C-2671-B08FE3BD7843}"/>
              </a:ext>
            </a:extLst>
          </p:cNvPr>
          <p:cNvSpPr txBox="1"/>
          <p:nvPr/>
        </p:nvSpPr>
        <p:spPr>
          <a:xfrm>
            <a:off x="911866" y="10058349"/>
            <a:ext cx="718185" cy="671338"/>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15</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360B47AA-92D5-6900-CD31-704D47BDD274}"/>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E78065D2-5380-153D-9B6E-4F4218F1DF94}"/>
              </a:ext>
            </a:extLst>
          </p:cNvPr>
          <p:cNvSpPr txBox="1">
            <a:spLocks noChangeArrowheads="1"/>
          </p:cNvSpPr>
          <p:nvPr/>
        </p:nvSpPr>
        <p:spPr bwMode="auto">
          <a:xfrm>
            <a:off x="8756650" y="1326512"/>
            <a:ext cx="10896600" cy="36239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50000"/>
              </a:lnSpc>
              <a:spcAft>
                <a:spcPct val="0"/>
              </a:spcAft>
              <a:buNone/>
            </a:pPr>
            <a:r>
              <a:rPr lang="en-GB" dirty="0">
                <a:solidFill>
                  <a:srgbClr val="163794"/>
                </a:solidFill>
                <a:latin typeface="InputMono Medium" panose="02000709030000090004" pitchFamily="49" charset="0"/>
              </a:rPr>
              <a:t>the feature extractor: </a:t>
            </a:r>
            <a:r>
              <a:rPr lang="en-GB" dirty="0">
                <a:solidFill>
                  <a:srgbClr val="163794"/>
                </a:solidFill>
                <a:latin typeface="InputMono Light" panose="02000509020000090004" pitchFamily="49" charset="0"/>
              </a:rPr>
              <a:t>we group our convolutional layers, activations (</a:t>
            </a:r>
            <a:r>
              <a:rPr lang="en-GB" dirty="0" err="1">
                <a:solidFill>
                  <a:srgbClr val="163794"/>
                </a:solidFill>
                <a:latin typeface="InputMono Light" panose="02000509020000090004" pitchFamily="49" charset="0"/>
              </a:rPr>
              <a:t>ReLu</a:t>
            </a:r>
            <a:r>
              <a:rPr lang="en-GB" dirty="0">
                <a:solidFill>
                  <a:srgbClr val="163794"/>
                </a:solidFill>
                <a:latin typeface="InputMono Light" panose="02000509020000090004" pitchFamily="49" charset="0"/>
              </a:rPr>
              <a:t>), and pooling layers into a sequence.</a:t>
            </a:r>
            <a:endParaRPr lang="en-US" altLang="en-US" dirty="0">
              <a:solidFill>
                <a:srgbClr val="163794"/>
              </a:solidFill>
              <a:latin typeface="InputMono Light" panose="02000509020000090004" pitchFamily="49" charset="0"/>
            </a:endParaRPr>
          </a:p>
          <a:p>
            <a:pPr marL="0" lvl="0" indent="0" fontAlgn="base">
              <a:lnSpc>
                <a:spcPct val="150000"/>
              </a:lnSpc>
              <a:spcAft>
                <a:spcPct val="0"/>
              </a:spcAft>
              <a:buNone/>
            </a:pPr>
            <a:r>
              <a:rPr lang="en-US" altLang="en-US" dirty="0">
                <a:solidFill>
                  <a:srgbClr val="163794"/>
                </a:solidFill>
                <a:latin typeface="InputMono Medium" panose="02000709030000090004" pitchFamily="49" charset="0"/>
              </a:rPr>
              <a:t>the classifier: </a:t>
            </a:r>
            <a:r>
              <a:rPr lang="en-US" altLang="en-US" dirty="0">
                <a:solidFill>
                  <a:srgbClr val="163794"/>
                </a:solidFill>
                <a:latin typeface="InputMono Light" panose="02000509020000090004" pitchFamily="49" charset="0"/>
              </a:rPr>
              <a:t>after extracting features using convolutions, we use standard linear (dense) layers to make the final classification.</a:t>
            </a:r>
          </a:p>
          <a:p>
            <a:pPr marL="0" lvl="0" indent="0" fontAlgn="base">
              <a:lnSpc>
                <a:spcPct val="150000"/>
              </a:lnSpc>
              <a:spcAft>
                <a:spcPct val="0"/>
              </a:spcAft>
              <a:buNone/>
            </a:pPr>
            <a:r>
              <a:rPr lang="en-US" altLang="en-US" dirty="0">
                <a:solidFill>
                  <a:srgbClr val="163794"/>
                </a:solidFill>
                <a:latin typeface="InputMono Medium" panose="02000709030000090004" pitchFamily="49" charset="0"/>
              </a:rPr>
              <a:t>the flattening problem: </a:t>
            </a:r>
            <a:r>
              <a:rPr lang="en-US" altLang="en-US" dirty="0">
                <a:solidFill>
                  <a:srgbClr val="163794"/>
                </a:solidFill>
                <a:latin typeface="InputMono Light" panose="02000509020000090004" pitchFamily="49" charset="0"/>
              </a:rPr>
              <a:t>convolutional outputs are 3d tensors (channels × height × width). linear layers expect a 1d vector.</a:t>
            </a:r>
          </a:p>
          <a:p>
            <a:pPr marL="0" lvl="0" indent="0" fontAlgn="base">
              <a:lnSpc>
                <a:spcPct val="110000"/>
              </a:lnSpc>
              <a:spcAft>
                <a:spcPct val="0"/>
              </a:spcAft>
              <a:buNone/>
            </a:pPr>
            <a:endParaRPr lang="en-US" altLang="en-US" sz="2400" dirty="0">
              <a:solidFill>
                <a:srgbClr val="163794"/>
              </a:solidFill>
              <a:latin typeface="InputMono Light" panose="02000509020000090004" pitchFamily="49" charset="0"/>
            </a:endParaRPr>
          </a:p>
          <a:p>
            <a:pPr marL="0" indent="0" fontAlgn="base">
              <a:lnSpc>
                <a:spcPct val="110000"/>
              </a:lnSpc>
              <a:spcAft>
                <a:spcPct val="0"/>
              </a:spcAft>
              <a:buNone/>
            </a:pPr>
            <a:endParaRPr lang="en-US" altLang="en-US" sz="2400" dirty="0">
              <a:solidFill>
                <a:srgbClr val="163794"/>
              </a:solidFill>
              <a:latin typeface="InputMono Light" panose="02000509020000090004" pitchFamily="49" charset="0"/>
            </a:endParaRPr>
          </a:p>
        </p:txBody>
      </p:sp>
    </p:spTree>
    <p:extLst>
      <p:ext uri="{BB962C8B-B14F-4D97-AF65-F5344CB8AC3E}">
        <p14:creationId xmlns:p14="http://schemas.microsoft.com/office/powerpoint/2010/main" val="1360386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0CE37-0B99-6C98-D284-D71F303378B2}"/>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CF87E1DB-0FDB-1C2C-421F-9502BF069C3F}"/>
              </a:ext>
            </a:extLst>
          </p:cNvPr>
          <p:cNvSpPr txBox="1">
            <a:spLocks noGrp="1"/>
          </p:cNvSpPr>
          <p:nvPr>
            <p:ph type="body" idx="1"/>
          </p:nvPr>
        </p:nvSpPr>
        <p:spPr>
          <a:xfrm>
            <a:off x="755650" y="1118242"/>
            <a:ext cx="9808772" cy="1695980"/>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CNNs</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8A49C535-4B41-40E9-5CE7-035857BCB6E7}"/>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424FD584-89B1-E0C0-459F-28FF6BA95BDC}"/>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382214F0-BCB1-C250-CBC5-E0C07016279A}"/>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16</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1560CD88-369B-6088-07BD-302DCBB41D81}"/>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pic>
        <p:nvPicPr>
          <p:cNvPr id="2" name="Picture 1">
            <a:extLst>
              <a:ext uri="{FF2B5EF4-FFF2-40B4-BE49-F238E27FC236}">
                <a16:creationId xmlns:a16="http://schemas.microsoft.com/office/drawing/2014/main" id="{3F1CA453-920E-154D-663D-146D746A3A13}"/>
              </a:ext>
            </a:extLst>
          </p:cNvPr>
          <p:cNvPicPr>
            <a:picLocks noChangeAspect="1"/>
          </p:cNvPicPr>
          <p:nvPr/>
        </p:nvPicPr>
        <p:blipFill>
          <a:blip r:embed="rId3"/>
          <a:stretch>
            <a:fillRect/>
          </a:stretch>
        </p:blipFill>
        <p:spPr>
          <a:xfrm>
            <a:off x="211736" y="2673772"/>
            <a:ext cx="10896600" cy="7723984"/>
          </a:xfrm>
          <a:prstGeom prst="rect">
            <a:avLst/>
          </a:prstGeom>
        </p:spPr>
      </p:pic>
      <p:pic>
        <p:nvPicPr>
          <p:cNvPr id="5" name="Picture 4">
            <a:extLst>
              <a:ext uri="{FF2B5EF4-FFF2-40B4-BE49-F238E27FC236}">
                <a16:creationId xmlns:a16="http://schemas.microsoft.com/office/drawing/2014/main" id="{71DDF747-79E9-3E28-5A41-52CD992FF232}"/>
              </a:ext>
            </a:extLst>
          </p:cNvPr>
          <p:cNvPicPr>
            <a:picLocks noChangeAspect="1"/>
          </p:cNvPicPr>
          <p:nvPr/>
        </p:nvPicPr>
        <p:blipFill>
          <a:blip r:embed="rId4"/>
          <a:stretch>
            <a:fillRect/>
          </a:stretch>
        </p:blipFill>
        <p:spPr>
          <a:xfrm>
            <a:off x="9979410" y="3385110"/>
            <a:ext cx="10825409" cy="5927165"/>
          </a:xfrm>
          <a:prstGeom prst="rect">
            <a:avLst/>
          </a:prstGeom>
        </p:spPr>
      </p:pic>
    </p:spTree>
    <p:extLst>
      <p:ext uri="{BB962C8B-B14F-4D97-AF65-F5344CB8AC3E}">
        <p14:creationId xmlns:p14="http://schemas.microsoft.com/office/powerpoint/2010/main" val="3379732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05B09-36A7-AC60-41BD-27BDF9490ABE}"/>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1CC0A18B-D6C7-764A-2141-4A5AEF9B378A}"/>
              </a:ext>
            </a:extLst>
          </p:cNvPr>
          <p:cNvSpPr txBox="1">
            <a:spLocks noGrp="1"/>
          </p:cNvSpPr>
          <p:nvPr>
            <p:ph type="body" idx="1"/>
          </p:nvPr>
        </p:nvSpPr>
        <p:spPr>
          <a:xfrm>
            <a:off x="755650" y="1118242"/>
            <a:ext cx="9808772" cy="1695980"/>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CNNs</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E455AC4D-38E9-C913-3311-50D6CD6796D5}"/>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E088BA15-499E-7CE2-CCD0-3F02FFB29581}"/>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EC08E2CD-DA32-7398-A308-61AD3BF49830}"/>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17</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F0BF5AAE-D862-A27D-2585-F2037BB7EE7C}"/>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pic>
        <p:nvPicPr>
          <p:cNvPr id="3" name="Picture 2">
            <a:extLst>
              <a:ext uri="{FF2B5EF4-FFF2-40B4-BE49-F238E27FC236}">
                <a16:creationId xmlns:a16="http://schemas.microsoft.com/office/drawing/2014/main" id="{575E9F3B-5ED8-65B3-EFE0-C5601BFB560D}"/>
              </a:ext>
            </a:extLst>
          </p:cNvPr>
          <p:cNvPicPr>
            <a:picLocks noChangeAspect="1"/>
          </p:cNvPicPr>
          <p:nvPr/>
        </p:nvPicPr>
        <p:blipFill>
          <a:blip r:embed="rId3"/>
          <a:stretch>
            <a:fillRect/>
          </a:stretch>
        </p:blipFill>
        <p:spPr>
          <a:xfrm>
            <a:off x="222250" y="2300773"/>
            <a:ext cx="10482578" cy="8096983"/>
          </a:xfrm>
          <a:prstGeom prst="rect">
            <a:avLst/>
          </a:prstGeom>
        </p:spPr>
      </p:pic>
      <p:sp>
        <p:nvSpPr>
          <p:cNvPr id="7" name="Rectangle 2">
            <a:extLst>
              <a:ext uri="{FF2B5EF4-FFF2-40B4-BE49-F238E27FC236}">
                <a16:creationId xmlns:a16="http://schemas.microsoft.com/office/drawing/2014/main" id="{22A59FA2-BE60-0E98-DA29-41907A15727C}"/>
              </a:ext>
            </a:extLst>
          </p:cNvPr>
          <p:cNvSpPr txBox="1">
            <a:spLocks noChangeArrowheads="1"/>
          </p:cNvSpPr>
          <p:nvPr/>
        </p:nvSpPr>
        <p:spPr bwMode="auto">
          <a:xfrm>
            <a:off x="10564422" y="3140075"/>
            <a:ext cx="9088828" cy="6705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50000"/>
              </a:lnSpc>
              <a:spcAft>
                <a:spcPct val="0"/>
              </a:spcAft>
              <a:buNone/>
            </a:pPr>
            <a:r>
              <a:rPr lang="en-US" altLang="en-US" dirty="0">
                <a:solidFill>
                  <a:srgbClr val="163794"/>
                </a:solidFill>
                <a:latin typeface="InputMono Medium" panose="02000709030000090004" pitchFamily="49" charset="0"/>
              </a:rPr>
              <a:t>the data flow: </a:t>
            </a:r>
            <a:r>
              <a:rPr lang="en-US" altLang="en-US" dirty="0">
                <a:solidFill>
                  <a:srgbClr val="163794"/>
                </a:solidFill>
                <a:latin typeface="InputMono Light" panose="02000509020000090004" pitchFamily="49" charset="0"/>
              </a:rPr>
              <a:t>the forward method defines the exact sequence in which the input tensor (x) passes through the layers we defined in </a:t>
            </a:r>
            <a:r>
              <a:rPr lang="en-US" altLang="en-US" dirty="0">
                <a:solidFill>
                  <a:srgbClr val="EE4C2C"/>
                </a:solidFill>
                <a:latin typeface="InputMono Light" panose="02000509020000090004" pitchFamily="49" charset="0"/>
              </a:rPr>
              <a:t>__</a:t>
            </a:r>
            <a:r>
              <a:rPr lang="en-US" altLang="en-US" dirty="0" err="1">
                <a:solidFill>
                  <a:srgbClr val="EE4C2C"/>
                </a:solidFill>
                <a:latin typeface="InputMono Light" panose="02000509020000090004" pitchFamily="49" charset="0"/>
              </a:rPr>
              <a:t>init</a:t>
            </a:r>
            <a:r>
              <a:rPr lang="en-US" altLang="en-US" dirty="0">
                <a:solidFill>
                  <a:srgbClr val="EE4C2C"/>
                </a:solidFill>
                <a:latin typeface="InputMono Light" panose="02000509020000090004" pitchFamily="49" charset="0"/>
              </a:rPr>
              <a:t>__.</a:t>
            </a:r>
          </a:p>
          <a:p>
            <a:pPr marL="0" indent="0" fontAlgn="base">
              <a:lnSpc>
                <a:spcPct val="150000"/>
              </a:lnSpc>
              <a:spcAft>
                <a:spcPct val="0"/>
              </a:spcAft>
              <a:buNone/>
            </a:pPr>
            <a:endParaRPr lang="en-US" altLang="en-US" dirty="0">
              <a:solidFill>
                <a:srgbClr val="163794"/>
              </a:solidFill>
              <a:latin typeface="InputMono Light" panose="02000509020000090004" pitchFamily="49" charset="0"/>
            </a:endParaRPr>
          </a:p>
          <a:p>
            <a:pPr marL="0" indent="0" fontAlgn="base">
              <a:lnSpc>
                <a:spcPct val="150000"/>
              </a:lnSpc>
              <a:spcAft>
                <a:spcPct val="0"/>
              </a:spcAft>
              <a:buNone/>
            </a:pPr>
            <a:r>
              <a:rPr lang="en-US" altLang="en-US" dirty="0">
                <a:solidFill>
                  <a:srgbClr val="163794"/>
                </a:solidFill>
                <a:latin typeface="InputMono Medium" panose="02000709030000090004" pitchFamily="49" charset="0"/>
              </a:rPr>
              <a:t>the flatten operation: </a:t>
            </a:r>
            <a:r>
              <a:rPr lang="en-US" altLang="en-US" dirty="0">
                <a:solidFill>
                  <a:srgbClr val="163794"/>
                </a:solidFill>
                <a:latin typeface="InputMono Light" panose="02000509020000090004" pitchFamily="49" charset="0"/>
              </a:rPr>
              <a:t>we use </a:t>
            </a:r>
            <a:r>
              <a:rPr lang="en-US" altLang="en-US" dirty="0" err="1">
                <a:solidFill>
                  <a:srgbClr val="EE4C2C"/>
                </a:solidFill>
                <a:latin typeface="InputMono Light" panose="02000509020000090004" pitchFamily="49" charset="0"/>
              </a:rPr>
              <a:t>torch.flatten</a:t>
            </a:r>
            <a:r>
              <a:rPr lang="en-US" altLang="en-US" dirty="0">
                <a:solidFill>
                  <a:srgbClr val="EE4C2C"/>
                </a:solidFill>
                <a:latin typeface="InputMono Light" panose="02000509020000090004" pitchFamily="49" charset="0"/>
              </a:rPr>
              <a:t>(x, 1) </a:t>
            </a:r>
            <a:r>
              <a:rPr lang="en-US" altLang="en-US" dirty="0">
                <a:solidFill>
                  <a:srgbClr val="163794"/>
                </a:solidFill>
                <a:latin typeface="InputMono Light" panose="02000509020000090004" pitchFamily="49" charset="0"/>
              </a:rPr>
              <a:t>or </a:t>
            </a:r>
            <a:r>
              <a:rPr lang="en-US" altLang="en-US" dirty="0" err="1">
                <a:solidFill>
                  <a:srgbClr val="EE4C2C"/>
                </a:solidFill>
                <a:latin typeface="InputMono Light" panose="02000509020000090004" pitchFamily="49" charset="0"/>
              </a:rPr>
              <a:t>x.view</a:t>
            </a:r>
            <a:r>
              <a:rPr lang="en-US" altLang="en-US" dirty="0">
                <a:solidFill>
                  <a:srgbClr val="EE4C2C"/>
                </a:solidFill>
                <a:latin typeface="InputMono Light" panose="02000509020000090004" pitchFamily="49" charset="0"/>
              </a:rPr>
              <a:t>() </a:t>
            </a:r>
            <a:r>
              <a:rPr lang="en-US" altLang="en-US" dirty="0">
                <a:solidFill>
                  <a:srgbClr val="163794"/>
                </a:solidFill>
                <a:latin typeface="InputMono Light" panose="02000509020000090004" pitchFamily="49" charset="0"/>
              </a:rPr>
              <a:t>to physically reshape the tensor before passing it to the linear layers. the 1 means we flatten everything except the batch dimension.</a:t>
            </a:r>
          </a:p>
          <a:p>
            <a:pPr marL="0" indent="0" fontAlgn="base">
              <a:lnSpc>
                <a:spcPct val="150000"/>
              </a:lnSpc>
              <a:spcAft>
                <a:spcPct val="0"/>
              </a:spcAft>
              <a:buNone/>
            </a:pPr>
            <a:endParaRPr lang="en-US" altLang="en-US" dirty="0">
              <a:solidFill>
                <a:srgbClr val="163794"/>
              </a:solidFill>
              <a:latin typeface="InputMono Light" panose="02000509020000090004" pitchFamily="49" charset="0"/>
            </a:endParaRPr>
          </a:p>
          <a:p>
            <a:pPr marL="0" indent="0" fontAlgn="base">
              <a:lnSpc>
                <a:spcPct val="150000"/>
              </a:lnSpc>
              <a:spcAft>
                <a:spcPct val="0"/>
              </a:spcAft>
              <a:buNone/>
            </a:pPr>
            <a:r>
              <a:rPr lang="en-US" altLang="en-US" dirty="0">
                <a:solidFill>
                  <a:srgbClr val="163794"/>
                </a:solidFill>
                <a:latin typeface="InputMono Medium" panose="02000709030000090004" pitchFamily="49" charset="0"/>
              </a:rPr>
              <a:t>no </a:t>
            </a:r>
            <a:r>
              <a:rPr lang="en-US" altLang="en-US" dirty="0" err="1">
                <a:solidFill>
                  <a:srgbClr val="163794"/>
                </a:solidFill>
                <a:latin typeface="InputMono Medium" panose="02000709030000090004" pitchFamily="49" charset="0"/>
              </a:rPr>
              <a:t>softmax</a:t>
            </a:r>
            <a:r>
              <a:rPr lang="en-US" altLang="en-US" dirty="0">
                <a:solidFill>
                  <a:srgbClr val="163794"/>
                </a:solidFill>
                <a:latin typeface="InputMono Medium" panose="02000709030000090004" pitchFamily="49" charset="0"/>
              </a:rPr>
              <a:t> (yet): </a:t>
            </a:r>
            <a:r>
              <a:rPr lang="en-US" altLang="en-US" dirty="0">
                <a:solidFill>
                  <a:srgbClr val="163794"/>
                </a:solidFill>
                <a:latin typeface="InputMono Light" panose="02000509020000090004" pitchFamily="49" charset="0"/>
              </a:rPr>
              <a:t>in </a:t>
            </a:r>
            <a:r>
              <a:rPr lang="en-US" altLang="en-US" dirty="0" err="1">
                <a:solidFill>
                  <a:srgbClr val="163794"/>
                </a:solidFill>
                <a:latin typeface="InputMono Light" panose="02000509020000090004" pitchFamily="49" charset="0"/>
              </a:rPr>
              <a:t>pytorch</a:t>
            </a:r>
            <a:r>
              <a:rPr lang="en-US" altLang="en-US" dirty="0">
                <a:solidFill>
                  <a:srgbClr val="163794"/>
                </a:solidFill>
                <a:latin typeface="InputMono Light" panose="02000509020000090004" pitchFamily="49" charset="0"/>
              </a:rPr>
              <a:t>, we usually output raw logits (unnormalized scores) because the standard loss function (</a:t>
            </a:r>
            <a:r>
              <a:rPr lang="en-US" altLang="en-US" dirty="0" err="1">
                <a:solidFill>
                  <a:srgbClr val="EE4C2C"/>
                </a:solidFill>
                <a:latin typeface="InputMono Light" panose="02000509020000090004" pitchFamily="49" charset="0"/>
              </a:rPr>
              <a:t>nn.crossentropyloss</a:t>
            </a:r>
            <a:r>
              <a:rPr lang="en-US" altLang="en-US" dirty="0">
                <a:solidFill>
                  <a:srgbClr val="163794"/>
                </a:solidFill>
                <a:latin typeface="InputMono Light" panose="02000509020000090004" pitchFamily="49" charset="0"/>
              </a:rPr>
              <a:t>) applies </a:t>
            </a:r>
            <a:r>
              <a:rPr lang="en-US" altLang="en-US" dirty="0" err="1">
                <a:solidFill>
                  <a:srgbClr val="163794"/>
                </a:solidFill>
                <a:latin typeface="InputMono Light" panose="02000509020000090004" pitchFamily="49" charset="0"/>
              </a:rPr>
              <a:t>softmax</a:t>
            </a:r>
            <a:r>
              <a:rPr lang="en-US" altLang="en-US" dirty="0">
                <a:solidFill>
                  <a:srgbClr val="163794"/>
                </a:solidFill>
                <a:latin typeface="InputMono Light" panose="02000509020000090004" pitchFamily="49" charset="0"/>
              </a:rPr>
              <a:t> internally for numerical stability.</a:t>
            </a:r>
          </a:p>
          <a:p>
            <a:pPr marL="0" indent="0" fontAlgn="base">
              <a:lnSpc>
                <a:spcPct val="150000"/>
              </a:lnSpc>
              <a:spcAft>
                <a:spcPct val="0"/>
              </a:spcAft>
              <a:buNone/>
            </a:pPr>
            <a:endParaRPr lang="en-US" altLang="en-US" dirty="0">
              <a:solidFill>
                <a:srgbClr val="163794"/>
              </a:solidFill>
              <a:latin typeface="InputMono Light" panose="02000509020000090004" pitchFamily="49" charset="0"/>
            </a:endParaRPr>
          </a:p>
        </p:txBody>
      </p:sp>
    </p:spTree>
    <p:extLst>
      <p:ext uri="{BB962C8B-B14F-4D97-AF65-F5344CB8AC3E}">
        <p14:creationId xmlns:p14="http://schemas.microsoft.com/office/powerpoint/2010/main" val="950730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CC46C-0637-7084-2612-E4A5CA99374C}"/>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3468C540-AB04-E0A4-2EC4-E690DA4DEDDD}"/>
              </a:ext>
            </a:extLst>
          </p:cNvPr>
          <p:cNvSpPr txBox="1">
            <a:spLocks noGrp="1"/>
          </p:cNvSpPr>
          <p:nvPr>
            <p:ph type="body" idx="1"/>
          </p:nvPr>
        </p:nvSpPr>
        <p:spPr>
          <a:xfrm>
            <a:off x="911866" y="1176301"/>
            <a:ext cx="9808772" cy="1695980"/>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BOTTLENECK</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8D9A6E50-8EFB-2EB5-A875-B1C153894573}"/>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65F1CF83-4954-3022-E24E-2C6E89434AC2}"/>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8DAC9F25-B57F-5556-7760-47CFD1404B6B}"/>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18</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4A1CD545-C0B0-BCBF-5A57-6AA5A686124E}"/>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DC9E444E-D8AA-4BB4-BDD3-2555807F544F}"/>
              </a:ext>
            </a:extLst>
          </p:cNvPr>
          <p:cNvSpPr txBox="1">
            <a:spLocks noChangeArrowheads="1"/>
          </p:cNvSpPr>
          <p:nvPr/>
        </p:nvSpPr>
        <p:spPr bwMode="auto">
          <a:xfrm>
            <a:off x="1053992" y="2907995"/>
            <a:ext cx="8083659" cy="701388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fontAlgn="base">
              <a:lnSpc>
                <a:spcPct val="110000"/>
              </a:lnSpc>
              <a:spcAft>
                <a:spcPct val="0"/>
              </a:spcAft>
              <a:buNone/>
            </a:pPr>
            <a:r>
              <a:rPr lang="en-US" altLang="en-US" dirty="0">
                <a:solidFill>
                  <a:srgbClr val="163794"/>
                </a:solidFill>
                <a:latin typeface="InputMono Medium" panose="02000709030000090004" pitchFamily="49" charset="0"/>
              </a:rPr>
              <a:t>the dual task: </a:t>
            </a:r>
            <a:r>
              <a:rPr lang="en-US" altLang="en-US" dirty="0">
                <a:solidFill>
                  <a:srgbClr val="163794"/>
                </a:solidFill>
                <a:latin typeface="InputMono Light" panose="02000509020000090004" pitchFamily="49" charset="0"/>
              </a:rPr>
              <a:t>standard convolutions do two things simultaneously:</a:t>
            </a:r>
          </a:p>
          <a:p>
            <a:pPr fontAlgn="base">
              <a:lnSpc>
                <a:spcPct val="110000"/>
              </a:lnSpc>
              <a:spcAft>
                <a:spcPct val="0"/>
              </a:spcAft>
            </a:pPr>
            <a:r>
              <a:rPr lang="en-US" altLang="en-US" dirty="0">
                <a:solidFill>
                  <a:srgbClr val="163794"/>
                </a:solidFill>
                <a:latin typeface="InputMono Light" panose="02000509020000090004" pitchFamily="49" charset="0"/>
              </a:rPr>
              <a:t>extract spatial features (looking at neighboring pixels).</a:t>
            </a:r>
          </a:p>
          <a:p>
            <a:pPr fontAlgn="base">
              <a:lnSpc>
                <a:spcPct val="110000"/>
              </a:lnSpc>
              <a:spcAft>
                <a:spcPct val="0"/>
              </a:spcAft>
            </a:pPr>
            <a:r>
              <a:rPr lang="en-US" altLang="en-US" dirty="0">
                <a:solidFill>
                  <a:srgbClr val="163794"/>
                </a:solidFill>
                <a:latin typeface="InputMono Light" panose="02000509020000090004" pitchFamily="49" charset="0"/>
              </a:rPr>
              <a:t>combine channels (mixing </a:t>
            </a:r>
            <a:r>
              <a:rPr lang="en-US" altLang="en-US" dirty="0" err="1">
                <a:solidFill>
                  <a:srgbClr val="163794"/>
                </a:solidFill>
                <a:latin typeface="InputMono Light" panose="02000509020000090004" pitchFamily="49" charset="0"/>
              </a:rPr>
              <a:t>rgb</a:t>
            </a:r>
            <a:r>
              <a:rPr lang="en-US" altLang="en-US" dirty="0">
                <a:solidFill>
                  <a:srgbClr val="163794"/>
                </a:solidFill>
                <a:latin typeface="InputMono Light" panose="02000509020000090004" pitchFamily="49" charset="0"/>
              </a:rPr>
              <a:t> or feature map channels).</a:t>
            </a:r>
          </a:p>
          <a:p>
            <a:pPr fontAlgn="base">
              <a:lnSpc>
                <a:spcPct val="110000"/>
              </a:lnSpc>
              <a:spcAft>
                <a:spcPct val="0"/>
              </a:spcAft>
            </a:pPr>
            <a:endParaRPr lang="en-US" altLang="en-US" dirty="0">
              <a:solidFill>
                <a:srgbClr val="163794"/>
              </a:solidFill>
              <a:latin typeface="InputMono Light" panose="02000509020000090004" pitchFamily="49" charset="0"/>
            </a:endParaRPr>
          </a:p>
          <a:p>
            <a:pPr marL="0" lvl="0" indent="0" fontAlgn="base">
              <a:lnSpc>
                <a:spcPct val="110000"/>
              </a:lnSpc>
              <a:spcAft>
                <a:spcPct val="0"/>
              </a:spcAft>
              <a:buNone/>
            </a:pPr>
            <a:r>
              <a:rPr lang="en-US" altLang="en-US" dirty="0">
                <a:solidFill>
                  <a:srgbClr val="163794"/>
                </a:solidFill>
                <a:latin typeface="InputMono Medium" panose="02000709030000090004" pitchFamily="49" charset="0"/>
              </a:rPr>
              <a:t>the cost: </a:t>
            </a:r>
            <a:r>
              <a:rPr lang="en-US" altLang="en-US" dirty="0">
                <a:solidFill>
                  <a:srgbClr val="163794"/>
                </a:solidFill>
                <a:latin typeface="InputMono Light" panose="02000509020000090004" pitchFamily="49" charset="0"/>
              </a:rPr>
              <a:t>because every filter interacts with every input channel across a spatial grid, the number of mathematical operations (multiply-accumulate operations) explodes as networks get deeper.</a:t>
            </a:r>
          </a:p>
          <a:p>
            <a:pPr marL="0" lvl="0" indent="0" fontAlgn="base">
              <a:lnSpc>
                <a:spcPct val="110000"/>
              </a:lnSpc>
              <a:spcAft>
                <a:spcPct val="0"/>
              </a:spcAft>
              <a:buNone/>
            </a:pPr>
            <a:endParaRPr lang="en-US" altLang="en-US" dirty="0">
              <a:solidFill>
                <a:srgbClr val="163794"/>
              </a:solidFill>
              <a:latin typeface="InputMono Light" panose="02000509020000090004" pitchFamily="49" charset="0"/>
            </a:endParaRPr>
          </a:p>
          <a:p>
            <a:pPr marL="0" lvl="0" indent="0" fontAlgn="base">
              <a:lnSpc>
                <a:spcPct val="110000"/>
              </a:lnSpc>
              <a:spcAft>
                <a:spcPct val="0"/>
              </a:spcAft>
              <a:buNone/>
            </a:pPr>
            <a:r>
              <a:rPr lang="en-US" altLang="en-US" dirty="0">
                <a:solidFill>
                  <a:srgbClr val="163794"/>
                </a:solidFill>
                <a:latin typeface="InputMono Medium" panose="02000709030000090004" pitchFamily="49" charset="0"/>
              </a:rPr>
              <a:t>the industrial reality: </a:t>
            </a:r>
            <a:r>
              <a:rPr lang="en-US" altLang="en-US" dirty="0">
                <a:solidFill>
                  <a:srgbClr val="163794"/>
                </a:solidFill>
                <a:latin typeface="InputMono Light" panose="02000509020000090004" pitchFamily="49" charset="0"/>
              </a:rPr>
              <a:t>in a real factory setting, computing power is often limited. we need models that can run in real-time on edge devices (like a camera over a conveyor belt) without needing a massive, expensive </a:t>
            </a:r>
            <a:r>
              <a:rPr lang="en-US" altLang="en-US" dirty="0" err="1">
                <a:solidFill>
                  <a:srgbClr val="163794"/>
                </a:solidFill>
                <a:latin typeface="InputMono Light" panose="02000509020000090004" pitchFamily="49" charset="0"/>
              </a:rPr>
              <a:t>gpu</a:t>
            </a:r>
            <a:r>
              <a:rPr lang="en-US" altLang="en-US" dirty="0">
                <a:solidFill>
                  <a:srgbClr val="163794"/>
                </a:solidFill>
                <a:latin typeface="InputMono Light" panose="02000509020000090004" pitchFamily="49" charset="0"/>
              </a:rPr>
              <a:t> server.</a:t>
            </a:r>
          </a:p>
        </p:txBody>
      </p:sp>
      <p:pic>
        <p:nvPicPr>
          <p:cNvPr id="7171" name="Picture 3">
            <a:extLst>
              <a:ext uri="{FF2B5EF4-FFF2-40B4-BE49-F238E27FC236}">
                <a16:creationId xmlns:a16="http://schemas.microsoft.com/office/drawing/2014/main" id="{0D807A26-4AD5-E88B-1031-AFDC53661A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891"/>
          <a:stretch>
            <a:fillRect/>
          </a:stretch>
        </p:blipFill>
        <p:spPr bwMode="auto">
          <a:xfrm>
            <a:off x="10966450" y="2235926"/>
            <a:ext cx="8799149" cy="4104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39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0B7D-8E4C-D4DF-E3A8-839A5F4EF757}"/>
            </a:ext>
          </a:extLst>
        </p:cNvPr>
        <p:cNvGrpSpPr/>
        <p:nvPr/>
      </p:nvGrpSpPr>
      <p:grpSpPr>
        <a:xfrm>
          <a:off x="0" y="0"/>
          <a:ext cx="0" cy="0"/>
          <a:chOff x="0" y="0"/>
          <a:chExt cx="0" cy="0"/>
        </a:xfrm>
      </p:grpSpPr>
      <p:pic>
        <p:nvPicPr>
          <p:cNvPr id="2" name="Picture 8" descr="1X1 Convolution, CNN, CV, Neural Networks | Analytics Vidhya">
            <a:extLst>
              <a:ext uri="{FF2B5EF4-FFF2-40B4-BE49-F238E27FC236}">
                <a16:creationId xmlns:a16="http://schemas.microsoft.com/office/drawing/2014/main" id="{20483042-822D-3940-2D70-1856BC317A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65" r="37699"/>
          <a:stretch/>
        </p:blipFill>
        <p:spPr bwMode="auto">
          <a:xfrm>
            <a:off x="12227560" y="-220939"/>
            <a:ext cx="8263890" cy="11621095"/>
          </a:xfrm>
          <a:prstGeom prst="rect">
            <a:avLst/>
          </a:prstGeom>
          <a:noFill/>
          <a:extLst>
            <a:ext uri="{909E8E84-426E-40DD-AFC4-6F175D3DCCD1}">
              <a14:hiddenFill xmlns:a14="http://schemas.microsoft.com/office/drawing/2010/main">
                <a:solidFill>
                  <a:srgbClr val="FFFFFF"/>
                </a:solidFill>
              </a14:hiddenFill>
            </a:ext>
          </a:extLst>
        </p:spPr>
      </p:pic>
      <p:sp>
        <p:nvSpPr>
          <p:cNvPr id="117" name="object 117" descr="$PPTXTitle">
            <a:extLst>
              <a:ext uri="{FF2B5EF4-FFF2-40B4-BE49-F238E27FC236}">
                <a16:creationId xmlns:a16="http://schemas.microsoft.com/office/drawing/2014/main" id="{6F19EC79-831C-03B9-9460-635A2A3C2CDB}"/>
              </a:ext>
            </a:extLst>
          </p:cNvPr>
          <p:cNvSpPr txBox="1">
            <a:spLocks noGrp="1"/>
          </p:cNvSpPr>
          <p:nvPr>
            <p:ph type="body" idx="1"/>
          </p:nvPr>
        </p:nvSpPr>
        <p:spPr>
          <a:xfrm>
            <a:off x="755650" y="1118242"/>
            <a:ext cx="5486400" cy="1695980"/>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AGENDA</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8D6ADDA6-978C-12E9-1599-61C80B709A89}"/>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lang="en-GB" sz="1400" spc="95" dirty="0">
                <a:solidFill>
                  <a:srgbClr val="DADADA"/>
                </a:solidFill>
                <a:latin typeface="InputMono Light" panose="02000509020000090004" pitchFamily="49" charset="0"/>
                <a:cs typeface="InputMono"/>
              </a:rPr>
              <a:t>MARCH</a:t>
            </a:r>
            <a:r>
              <a:rPr sz="1400" spc="225" dirty="0">
                <a:solidFill>
                  <a:srgbClr val="DADADA"/>
                </a:solidFill>
                <a:latin typeface="InputMono Light" panose="02000509020000090004" pitchFamily="49" charset="0"/>
                <a:cs typeface="InputMono"/>
              </a:rPr>
              <a:t> </a:t>
            </a:r>
            <a:r>
              <a:rPr sz="1400" spc="90" dirty="0">
                <a:solidFill>
                  <a:srgbClr val="DADADA"/>
                </a:solidFill>
                <a:latin typeface="InputMono Light" panose="02000509020000090004" pitchFamily="49" charset="0"/>
                <a:cs typeface="InputMono"/>
              </a:rPr>
              <a:t>2026</a:t>
            </a:r>
            <a:endParaRPr sz="1400" dirty="0">
              <a:solidFill>
                <a:srgbClr val="DADADA"/>
              </a:solidFill>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61A896CF-8D1B-8DAC-5798-C3E593B8BEDA}"/>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3" name="object 118">
            <a:extLst>
              <a:ext uri="{FF2B5EF4-FFF2-40B4-BE49-F238E27FC236}">
                <a16:creationId xmlns:a16="http://schemas.microsoft.com/office/drawing/2014/main" id="{96CDB6B9-5969-8F16-6BC6-10E242A04907}"/>
              </a:ext>
            </a:extLst>
          </p:cNvPr>
          <p:cNvSpPr txBox="1"/>
          <p:nvPr/>
        </p:nvSpPr>
        <p:spPr>
          <a:xfrm>
            <a:off x="755650" y="2814222"/>
            <a:ext cx="10820400" cy="7362208"/>
          </a:xfrm>
          <a:prstGeom prst="rect">
            <a:avLst/>
          </a:prstGeom>
        </p:spPr>
        <p:txBody>
          <a:bodyPr vert="horz" wrap="square" lIns="0" tIns="12065" rIns="0" bIns="0" rtlCol="0">
            <a:spAutoFit/>
          </a:bodyPr>
          <a:lstStyle/>
          <a:p>
            <a:pPr marL="342900" indent="-342900">
              <a:lnSpc>
                <a:spcPct val="200000"/>
              </a:lnSpc>
              <a:spcBef>
                <a:spcPts val="75"/>
              </a:spcBef>
              <a:buFont typeface="Arial" panose="020B0604020202020204" pitchFamily="34" charset="0"/>
              <a:buChar char="•"/>
            </a:pPr>
            <a:r>
              <a:rPr lang="en-GB" sz="2400" dirty="0">
                <a:solidFill>
                  <a:srgbClr val="163794"/>
                </a:solidFill>
                <a:latin typeface="InputMono Medium" panose="02000709030000090004" pitchFamily="49" charset="0"/>
                <a:cs typeface="InputMono"/>
              </a:rPr>
              <a:t>convolutional neural networks: </a:t>
            </a:r>
            <a:r>
              <a:rPr lang="en-GB" sz="2400" dirty="0">
                <a:solidFill>
                  <a:srgbClr val="163794"/>
                </a:solidFill>
                <a:latin typeface="InputMono Light" panose="02000509020000090004" pitchFamily="49" charset="0"/>
                <a:cs typeface="InputMono"/>
              </a:rPr>
              <a:t>why standard networks struggle with images.</a:t>
            </a:r>
          </a:p>
          <a:p>
            <a:pPr marL="342900" indent="-342900">
              <a:lnSpc>
                <a:spcPct val="200000"/>
              </a:lnSpc>
              <a:spcBef>
                <a:spcPts val="75"/>
              </a:spcBef>
              <a:buFont typeface="Arial" panose="020B0604020202020204" pitchFamily="34" charset="0"/>
              <a:buChar char="•"/>
            </a:pPr>
            <a:r>
              <a:rPr lang="en-GB" sz="2400" dirty="0">
                <a:solidFill>
                  <a:srgbClr val="163794"/>
                </a:solidFill>
                <a:latin typeface="InputMono Medium" panose="02000709030000090004" pitchFamily="49" charset="0"/>
                <a:cs typeface="InputMono"/>
              </a:rPr>
              <a:t>the convolution operation: </a:t>
            </a:r>
            <a:r>
              <a:rPr lang="en-GB" sz="2400" dirty="0">
                <a:solidFill>
                  <a:srgbClr val="163794"/>
                </a:solidFill>
                <a:latin typeface="InputMono Light" panose="02000509020000090004" pitchFamily="49" charset="0"/>
                <a:cs typeface="InputMono"/>
              </a:rPr>
              <a:t>kernels, filters, and calculating output dimensions.</a:t>
            </a:r>
          </a:p>
          <a:p>
            <a:pPr marL="342900" indent="-342900">
              <a:lnSpc>
                <a:spcPct val="200000"/>
              </a:lnSpc>
              <a:spcBef>
                <a:spcPts val="75"/>
              </a:spcBef>
              <a:buFont typeface="Arial" panose="020B0604020202020204" pitchFamily="34" charset="0"/>
              <a:buChar char="•"/>
            </a:pPr>
            <a:r>
              <a:rPr lang="en-GB" sz="2400" dirty="0">
                <a:solidFill>
                  <a:srgbClr val="163794"/>
                </a:solidFill>
                <a:latin typeface="InputMono Medium" panose="02000709030000090004" pitchFamily="49" charset="0"/>
                <a:cs typeface="InputMono"/>
              </a:rPr>
              <a:t>preparing image data: </a:t>
            </a:r>
            <a:r>
              <a:rPr lang="en-GB" sz="2400" dirty="0" err="1">
                <a:solidFill>
                  <a:srgbClr val="163794"/>
                </a:solidFill>
                <a:latin typeface="InputMono Light" panose="02000509020000090004" pitchFamily="49" charset="0"/>
                <a:cs typeface="InputMono"/>
              </a:rPr>
              <a:t>torchvision</a:t>
            </a:r>
            <a:r>
              <a:rPr lang="en-GB" sz="2400" dirty="0">
                <a:solidFill>
                  <a:srgbClr val="163794"/>
                </a:solidFill>
                <a:latin typeface="InputMono Light" panose="02000509020000090004" pitchFamily="49" charset="0"/>
                <a:cs typeface="InputMono"/>
              </a:rPr>
              <a:t> transforms and the historical cracks dataset.</a:t>
            </a:r>
          </a:p>
          <a:p>
            <a:pPr marL="342900" indent="-342900">
              <a:lnSpc>
                <a:spcPct val="200000"/>
              </a:lnSpc>
              <a:spcBef>
                <a:spcPts val="75"/>
              </a:spcBef>
              <a:buFont typeface="Arial" panose="020B0604020202020204" pitchFamily="34" charset="0"/>
              <a:buChar char="•"/>
            </a:pPr>
            <a:r>
              <a:rPr lang="en-GB" sz="2400" dirty="0">
                <a:solidFill>
                  <a:srgbClr val="163794"/>
                </a:solidFill>
                <a:latin typeface="InputMono Medium" panose="02000709030000090004" pitchFamily="49" charset="0"/>
                <a:cs typeface="InputMono"/>
              </a:rPr>
              <a:t>implementing </a:t>
            </a:r>
            <a:r>
              <a:rPr lang="en-GB" sz="2400" dirty="0" err="1">
                <a:solidFill>
                  <a:srgbClr val="163794"/>
                </a:solidFill>
                <a:latin typeface="InputMono Medium" panose="02000709030000090004" pitchFamily="49" charset="0"/>
                <a:cs typeface="InputMono"/>
              </a:rPr>
              <a:t>cnns</a:t>
            </a:r>
            <a:r>
              <a:rPr lang="en-GB" sz="2400" dirty="0">
                <a:solidFill>
                  <a:srgbClr val="163794"/>
                </a:solidFill>
                <a:latin typeface="InputMono Medium" panose="02000709030000090004" pitchFamily="49" charset="0"/>
                <a:cs typeface="InputMono"/>
              </a:rPr>
              <a:t>: </a:t>
            </a:r>
            <a:r>
              <a:rPr lang="en-GB" sz="2400" dirty="0">
                <a:solidFill>
                  <a:srgbClr val="163794"/>
                </a:solidFill>
                <a:latin typeface="InputMono Light" panose="02000509020000090004" pitchFamily="49" charset="0"/>
                <a:cs typeface="InputMono"/>
              </a:rPr>
              <a:t>building a simple </a:t>
            </a:r>
            <a:r>
              <a:rPr lang="en-GB" sz="2400" dirty="0" err="1">
                <a:solidFill>
                  <a:srgbClr val="163794"/>
                </a:solidFill>
                <a:latin typeface="InputMono Light" panose="02000509020000090004" pitchFamily="49" charset="0"/>
                <a:cs typeface="InputMono"/>
              </a:rPr>
              <a:t>cnn</a:t>
            </a:r>
            <a:r>
              <a:rPr lang="en-GB" sz="2400" dirty="0">
                <a:solidFill>
                  <a:srgbClr val="163794"/>
                </a:solidFill>
                <a:latin typeface="InputMono Light" panose="02000509020000090004" pitchFamily="49" charset="0"/>
                <a:cs typeface="InputMono"/>
              </a:rPr>
              <a:t> and </a:t>
            </a:r>
            <a:r>
              <a:rPr lang="en-GB" sz="2400" dirty="0" err="1">
                <a:solidFill>
                  <a:srgbClr val="163794"/>
                </a:solidFill>
                <a:latin typeface="InputMono Light" panose="02000509020000090004" pitchFamily="49" charset="0"/>
                <a:cs typeface="InputMono"/>
              </a:rPr>
              <a:t>dataloaders</a:t>
            </a:r>
            <a:r>
              <a:rPr lang="en-GB" sz="2400" dirty="0">
                <a:solidFill>
                  <a:srgbClr val="163794"/>
                </a:solidFill>
                <a:latin typeface="InputMono Light" panose="02000509020000090004" pitchFamily="49" charset="0"/>
                <a:cs typeface="InputMono"/>
              </a:rPr>
              <a:t>.</a:t>
            </a:r>
          </a:p>
          <a:p>
            <a:pPr marL="342900" indent="-342900">
              <a:lnSpc>
                <a:spcPct val="200000"/>
              </a:lnSpc>
              <a:spcBef>
                <a:spcPts val="75"/>
              </a:spcBef>
              <a:buFont typeface="Arial" panose="020B0604020202020204" pitchFamily="34" charset="0"/>
              <a:buChar char="•"/>
            </a:pPr>
            <a:r>
              <a:rPr lang="en-GB" sz="2400" dirty="0">
                <a:solidFill>
                  <a:srgbClr val="163794"/>
                </a:solidFill>
                <a:latin typeface="InputMono Medium" panose="02000709030000090004" pitchFamily="49" charset="0"/>
                <a:cs typeface="InputMono"/>
              </a:rPr>
              <a:t>evaluation: </a:t>
            </a:r>
            <a:r>
              <a:rPr lang="en-GB" sz="2400" dirty="0">
                <a:solidFill>
                  <a:srgbClr val="163794"/>
                </a:solidFill>
                <a:latin typeface="InputMono Light" panose="02000509020000090004" pitchFamily="49" charset="0"/>
                <a:cs typeface="InputMono"/>
              </a:rPr>
              <a:t>accuracy and classification reports.</a:t>
            </a:r>
          </a:p>
          <a:p>
            <a:pPr marL="342900" indent="-342900">
              <a:lnSpc>
                <a:spcPct val="200000"/>
              </a:lnSpc>
              <a:spcBef>
                <a:spcPts val="75"/>
              </a:spcBef>
              <a:buFont typeface="Arial" panose="020B0604020202020204" pitchFamily="34" charset="0"/>
              <a:buChar char="•"/>
            </a:pPr>
            <a:r>
              <a:rPr lang="en-GB" sz="2400" dirty="0">
                <a:solidFill>
                  <a:srgbClr val="163794"/>
                </a:solidFill>
                <a:latin typeface="InputMono Medium" panose="02000709030000090004" pitchFamily="49" charset="0"/>
                <a:cs typeface="InputMono"/>
              </a:rPr>
              <a:t>advanced architectures: </a:t>
            </a:r>
            <a:r>
              <a:rPr lang="en-GB" sz="2400" dirty="0" err="1">
                <a:solidFill>
                  <a:srgbClr val="163794"/>
                </a:solidFill>
                <a:latin typeface="InputMono Light" panose="02000509020000090004" pitchFamily="49" charset="0"/>
                <a:cs typeface="InputMono"/>
              </a:rPr>
              <a:t>mobilenet</a:t>
            </a:r>
            <a:r>
              <a:rPr lang="en-GB" sz="2400" dirty="0">
                <a:solidFill>
                  <a:srgbClr val="163794"/>
                </a:solidFill>
                <a:latin typeface="InputMono Light" panose="02000509020000090004" pitchFamily="49" charset="0"/>
                <a:cs typeface="InputMono"/>
              </a:rPr>
              <a:t>.</a:t>
            </a:r>
          </a:p>
        </p:txBody>
      </p:sp>
      <p:sp>
        <p:nvSpPr>
          <p:cNvPr id="4" name="object 145">
            <a:extLst>
              <a:ext uri="{FF2B5EF4-FFF2-40B4-BE49-F238E27FC236}">
                <a16:creationId xmlns:a16="http://schemas.microsoft.com/office/drawing/2014/main" id="{69F628A4-FE5C-BF25-0F33-125CC029C518}"/>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sz="4250" spc="-25" dirty="0">
                <a:solidFill>
                  <a:srgbClr val="163794"/>
                </a:solidFill>
                <a:latin typeface="InputMono Light" panose="02000509020000090004" pitchFamily="49" charset="0"/>
                <a:cs typeface="InputMono"/>
              </a:rPr>
              <a:t>0</a:t>
            </a:r>
            <a:r>
              <a:rPr lang="en-GB" sz="4250" spc="-25" dirty="0">
                <a:solidFill>
                  <a:srgbClr val="163794"/>
                </a:solidFill>
                <a:latin typeface="InputMono Light" panose="02000509020000090004" pitchFamily="49" charset="0"/>
                <a:cs typeface="InputMono"/>
              </a:rPr>
              <a:t>1</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749C0680-6965-21ED-7821-18949B4E6CFB}"/>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Tree>
    <p:extLst>
      <p:ext uri="{BB962C8B-B14F-4D97-AF65-F5344CB8AC3E}">
        <p14:creationId xmlns:p14="http://schemas.microsoft.com/office/powerpoint/2010/main" val="2525963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BE92C-8574-2193-28A5-D777496C81E9}"/>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EFDF1736-1F49-97AB-F686-8E0FD2FF3AC0}"/>
              </a:ext>
            </a:extLst>
          </p:cNvPr>
          <p:cNvSpPr txBox="1">
            <a:spLocks noGrp="1"/>
          </p:cNvSpPr>
          <p:nvPr>
            <p:ph type="body" idx="1"/>
          </p:nvPr>
        </p:nvSpPr>
        <p:spPr>
          <a:xfrm>
            <a:off x="911866" y="1176301"/>
            <a:ext cx="9808772" cy="3011725"/>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DEPTHWISE CONVOLUTION</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A3D0C5A6-7CF0-FA04-8C3A-E4D3A7BD2501}"/>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01DFCED7-208A-4CF0-C8FA-D3E27AD9A407}"/>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274827C7-2227-F545-813C-4E5869BE4CDC}"/>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19</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EBFB2086-F303-CAC5-BFDE-47E4BB2F9928}"/>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26B2B50F-8D96-83D1-3813-7D69DF385691}"/>
              </a:ext>
            </a:extLst>
          </p:cNvPr>
          <p:cNvSpPr txBox="1">
            <a:spLocks noChangeArrowheads="1"/>
          </p:cNvSpPr>
          <p:nvPr/>
        </p:nvSpPr>
        <p:spPr bwMode="auto">
          <a:xfrm>
            <a:off x="1053992" y="4188025"/>
            <a:ext cx="8799149" cy="573384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00000"/>
              </a:lnSpc>
              <a:spcBef>
                <a:spcPct val="0"/>
              </a:spcBef>
              <a:spcAft>
                <a:spcPct val="0"/>
              </a:spcAft>
              <a:buNone/>
            </a:pPr>
            <a:r>
              <a:rPr lang="en-US" altLang="en-US" sz="2400" dirty="0">
                <a:solidFill>
                  <a:srgbClr val="163794"/>
                </a:solidFill>
                <a:latin typeface="InputMono Light" panose="02000509020000090004" pitchFamily="49" charset="0"/>
              </a:rPr>
              <a:t>we break the standard convolution into two separate, highly efficient steps.</a:t>
            </a:r>
          </a:p>
          <a:p>
            <a:pPr eaLnBrk="0" fontAlgn="base" hangingPunct="0">
              <a:lnSpc>
                <a:spcPct val="100000"/>
              </a:lnSpc>
              <a:spcBef>
                <a:spcPct val="0"/>
              </a:spcBef>
              <a:spcAft>
                <a:spcPct val="0"/>
              </a:spcAft>
            </a:pPr>
            <a:endParaRPr lang="en-US" altLang="en-US" sz="2400" dirty="0">
              <a:solidFill>
                <a:srgbClr val="163794"/>
              </a:solidFill>
              <a:latin typeface="InputMono Light" panose="02000509020000090004" pitchFamily="49" charset="0"/>
            </a:endParaRPr>
          </a:p>
          <a:p>
            <a:pPr eaLnBrk="0" fontAlgn="base" hangingPunct="0">
              <a:lnSpc>
                <a:spcPct val="100000"/>
              </a:lnSpc>
              <a:spcBef>
                <a:spcPct val="0"/>
              </a:spcBef>
              <a:spcAft>
                <a:spcPct val="0"/>
              </a:spcAft>
            </a:pPr>
            <a:r>
              <a:rPr lang="en-US" altLang="en-US" sz="2400" dirty="0">
                <a:solidFill>
                  <a:srgbClr val="163794"/>
                </a:solidFill>
                <a:latin typeface="InputMono Medium" panose="02000709030000090004" pitchFamily="49" charset="0"/>
              </a:rPr>
              <a:t>step 1: </a:t>
            </a:r>
            <a:r>
              <a:rPr lang="en-US" altLang="en-US" sz="2400" dirty="0" err="1">
                <a:solidFill>
                  <a:srgbClr val="163794"/>
                </a:solidFill>
                <a:latin typeface="InputMono Light" panose="02000509020000090004" pitchFamily="49" charset="0"/>
              </a:rPr>
              <a:t>depthwise</a:t>
            </a:r>
            <a:r>
              <a:rPr lang="en-US" altLang="en-US" sz="2400" dirty="0">
                <a:solidFill>
                  <a:srgbClr val="163794"/>
                </a:solidFill>
                <a:latin typeface="InputMono Light" panose="02000509020000090004" pitchFamily="49" charset="0"/>
              </a:rPr>
              <a:t> convolution</a:t>
            </a:r>
          </a:p>
          <a:p>
            <a:pPr marL="0" indent="0" eaLnBrk="0" fontAlgn="base" hangingPunct="0">
              <a:lnSpc>
                <a:spcPct val="100000"/>
              </a:lnSpc>
              <a:spcBef>
                <a:spcPct val="0"/>
              </a:spcBef>
              <a:spcAft>
                <a:spcPct val="0"/>
              </a:spcAft>
              <a:buNone/>
            </a:pPr>
            <a:r>
              <a:rPr lang="en-US" altLang="en-US" sz="2400" dirty="0">
                <a:solidFill>
                  <a:srgbClr val="163794"/>
                </a:solidFill>
                <a:latin typeface="InputMono Light" panose="02000509020000090004" pitchFamily="49" charset="0"/>
              </a:rPr>
              <a:t>applies a single spatial filter to each input channel separately. it only looks at spatial patterns, not across channels.</a:t>
            </a:r>
          </a:p>
          <a:p>
            <a:pPr marL="0" indent="0" eaLnBrk="0" fontAlgn="base" hangingPunct="0">
              <a:lnSpc>
                <a:spcPct val="100000"/>
              </a:lnSpc>
              <a:spcBef>
                <a:spcPct val="0"/>
              </a:spcBef>
              <a:spcAft>
                <a:spcPct val="0"/>
              </a:spcAft>
              <a:buNone/>
            </a:pPr>
            <a:endParaRPr lang="en-US" altLang="en-US" sz="2400" dirty="0">
              <a:solidFill>
                <a:srgbClr val="163794"/>
              </a:solidFill>
              <a:latin typeface="InputMono Light" panose="02000509020000090004" pitchFamily="49" charset="0"/>
            </a:endParaRPr>
          </a:p>
          <a:p>
            <a:pPr marL="0" indent="0" eaLnBrk="0" fontAlgn="base" hangingPunct="0">
              <a:lnSpc>
                <a:spcPct val="100000"/>
              </a:lnSpc>
              <a:spcBef>
                <a:spcPct val="0"/>
              </a:spcBef>
              <a:spcAft>
                <a:spcPct val="0"/>
              </a:spcAft>
              <a:buNone/>
            </a:pPr>
            <a:r>
              <a:rPr lang="en-US" altLang="en-US" sz="2400" dirty="0" err="1">
                <a:solidFill>
                  <a:srgbClr val="163794"/>
                </a:solidFill>
                <a:latin typeface="InputMono Medium" panose="02000709030000090004" pitchFamily="49" charset="0"/>
              </a:rPr>
              <a:t>pytorch</a:t>
            </a:r>
            <a:r>
              <a:rPr lang="en-US" altLang="en-US" sz="2400" dirty="0">
                <a:solidFill>
                  <a:srgbClr val="163794"/>
                </a:solidFill>
                <a:latin typeface="InputMono Medium" panose="02000709030000090004" pitchFamily="49" charset="0"/>
              </a:rPr>
              <a:t> trick: </a:t>
            </a:r>
            <a:r>
              <a:rPr lang="en-US" altLang="en-US" sz="2400" dirty="0">
                <a:solidFill>
                  <a:srgbClr val="163794"/>
                </a:solidFill>
                <a:latin typeface="InputMono Light" panose="02000509020000090004" pitchFamily="49" charset="0"/>
              </a:rPr>
              <a:t>achieved by setting </a:t>
            </a:r>
            <a:r>
              <a:rPr lang="en-US" altLang="en-US" sz="2400" dirty="0">
                <a:solidFill>
                  <a:srgbClr val="EE4C2C"/>
                </a:solidFill>
                <a:latin typeface="InputMono Light" panose="02000509020000090004" pitchFamily="49" charset="0"/>
              </a:rPr>
              <a:t>groups = </a:t>
            </a:r>
            <a:r>
              <a:rPr lang="en-US" altLang="en-US" sz="2400" dirty="0" err="1">
                <a:solidFill>
                  <a:srgbClr val="EE4C2C"/>
                </a:solidFill>
                <a:latin typeface="InputMono Light" panose="02000509020000090004" pitchFamily="49" charset="0"/>
              </a:rPr>
              <a:t>in_channels</a:t>
            </a:r>
            <a:r>
              <a:rPr lang="en-US" altLang="en-US" sz="2400" dirty="0">
                <a:solidFill>
                  <a:srgbClr val="EE4C2C"/>
                </a:solidFill>
                <a:latin typeface="InputMono Light" panose="02000509020000090004" pitchFamily="49" charset="0"/>
              </a:rPr>
              <a:t>.</a:t>
            </a:r>
          </a:p>
          <a:p>
            <a:pPr marL="0" lvl="0" indent="0" eaLnBrk="0" fontAlgn="base" hangingPunct="0">
              <a:lnSpc>
                <a:spcPct val="100000"/>
              </a:lnSpc>
              <a:spcBef>
                <a:spcPct val="0"/>
              </a:spcBef>
              <a:spcAft>
                <a:spcPct val="0"/>
              </a:spcAft>
              <a:buNone/>
            </a:pPr>
            <a:endParaRPr lang="en-US" altLang="en-US" sz="2400" dirty="0">
              <a:solidFill>
                <a:srgbClr val="163794"/>
              </a:solidFill>
              <a:latin typeface="InputMono Light" panose="02000509020000090004" pitchFamily="49" charset="0"/>
            </a:endParaRPr>
          </a:p>
          <a:p>
            <a:pPr eaLnBrk="0" fontAlgn="base" hangingPunct="0">
              <a:lnSpc>
                <a:spcPct val="100000"/>
              </a:lnSpc>
              <a:spcBef>
                <a:spcPct val="0"/>
              </a:spcBef>
              <a:spcAft>
                <a:spcPct val="0"/>
              </a:spcAft>
            </a:pPr>
            <a:r>
              <a:rPr lang="en-US" altLang="en-US" sz="2400" dirty="0">
                <a:solidFill>
                  <a:srgbClr val="163794"/>
                </a:solidFill>
                <a:latin typeface="InputMono Medium" panose="02000709030000090004" pitchFamily="49" charset="0"/>
              </a:rPr>
              <a:t>step 2: </a:t>
            </a:r>
            <a:r>
              <a:rPr lang="en-US" altLang="en-US" sz="2400" dirty="0">
                <a:solidFill>
                  <a:srgbClr val="163794"/>
                </a:solidFill>
                <a:latin typeface="InputMono Light" panose="02000509020000090004" pitchFamily="49" charset="0"/>
              </a:rPr>
              <a:t>pointwise convolution</a:t>
            </a:r>
          </a:p>
          <a:p>
            <a:pPr marL="0" indent="0" eaLnBrk="0" fontAlgn="base" hangingPunct="0">
              <a:lnSpc>
                <a:spcPct val="100000"/>
              </a:lnSpc>
              <a:spcBef>
                <a:spcPct val="0"/>
              </a:spcBef>
              <a:spcAft>
                <a:spcPct val="0"/>
              </a:spcAft>
              <a:buNone/>
            </a:pPr>
            <a:r>
              <a:rPr lang="en-US" altLang="en-US" sz="2400" dirty="0">
                <a:solidFill>
                  <a:srgbClr val="163794"/>
                </a:solidFill>
                <a:latin typeface="InputMono Light" panose="02000509020000090004" pitchFamily="49" charset="0"/>
              </a:rPr>
              <a:t>a standard 1 x 1 convolution. it only looks at a single pixel but mixes the data across all channels.</a:t>
            </a:r>
          </a:p>
          <a:p>
            <a:pPr marL="0" lvl="0" indent="0" eaLnBrk="0" fontAlgn="base" hangingPunct="0">
              <a:lnSpc>
                <a:spcPct val="100000"/>
              </a:lnSpc>
              <a:spcBef>
                <a:spcPct val="0"/>
              </a:spcBef>
              <a:spcAft>
                <a:spcPct val="0"/>
              </a:spcAft>
              <a:buNone/>
            </a:pPr>
            <a:endParaRPr lang="en-US" altLang="en-US" sz="2400" dirty="0">
              <a:solidFill>
                <a:srgbClr val="163794"/>
              </a:solidFill>
              <a:latin typeface="InputMono Light" panose="02000509020000090004" pitchFamily="49" charset="0"/>
            </a:endParaRPr>
          </a:p>
        </p:txBody>
      </p:sp>
      <p:pic>
        <p:nvPicPr>
          <p:cNvPr id="7171" name="Picture 3">
            <a:extLst>
              <a:ext uri="{FF2B5EF4-FFF2-40B4-BE49-F238E27FC236}">
                <a16:creationId xmlns:a16="http://schemas.microsoft.com/office/drawing/2014/main" id="{9FA0A8E7-4A7C-0376-1B57-7644B1A1E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6450" y="2235926"/>
            <a:ext cx="8799149" cy="835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082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430D1-D561-A881-EDE0-451172EE1591}"/>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64F7DD35-949D-693A-AF20-714DF2C187FD}"/>
              </a:ext>
            </a:extLst>
          </p:cNvPr>
          <p:cNvSpPr txBox="1">
            <a:spLocks noGrp="1"/>
          </p:cNvSpPr>
          <p:nvPr>
            <p:ph type="body" idx="1"/>
          </p:nvPr>
        </p:nvSpPr>
        <p:spPr>
          <a:xfrm>
            <a:off x="911866" y="1176301"/>
            <a:ext cx="9808772" cy="3011725"/>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DEPTHWISE CONVOLUTION</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675630C5-188B-E824-132F-9A708EA8D81A}"/>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828BEF3B-CD60-5973-6CA8-1E1D8BB08CBE}"/>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3234AD51-53D5-72A9-735F-65A808CD0179}"/>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20</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E62BADD5-16B9-ADB8-E66E-DA4CF3E4FF26}"/>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pic>
        <p:nvPicPr>
          <p:cNvPr id="6" name="Picture 5">
            <a:extLst>
              <a:ext uri="{FF2B5EF4-FFF2-40B4-BE49-F238E27FC236}">
                <a16:creationId xmlns:a16="http://schemas.microsoft.com/office/drawing/2014/main" id="{F76BF9C7-7247-E40D-CC0E-40FD6A2B11F6}"/>
              </a:ext>
            </a:extLst>
          </p:cNvPr>
          <p:cNvPicPr>
            <a:picLocks noChangeAspect="1"/>
          </p:cNvPicPr>
          <p:nvPr/>
        </p:nvPicPr>
        <p:blipFill>
          <a:blip r:embed="rId3"/>
          <a:stretch>
            <a:fillRect/>
          </a:stretch>
        </p:blipFill>
        <p:spPr>
          <a:xfrm>
            <a:off x="4896578" y="3368675"/>
            <a:ext cx="11648119" cy="8420326"/>
          </a:xfrm>
          <a:prstGeom prst="rect">
            <a:avLst/>
          </a:prstGeom>
        </p:spPr>
      </p:pic>
    </p:spTree>
    <p:extLst>
      <p:ext uri="{BB962C8B-B14F-4D97-AF65-F5344CB8AC3E}">
        <p14:creationId xmlns:p14="http://schemas.microsoft.com/office/powerpoint/2010/main" val="2347554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2A21D-523A-C5BA-8DC7-395EF03F9C8A}"/>
            </a:ext>
          </a:extLst>
        </p:cNvPr>
        <p:cNvGrpSpPr/>
        <p:nvPr/>
      </p:nvGrpSpPr>
      <p:grpSpPr>
        <a:xfrm>
          <a:off x="0" y="0"/>
          <a:ext cx="0" cy="0"/>
          <a:chOff x="0" y="0"/>
          <a:chExt cx="0" cy="0"/>
        </a:xfrm>
      </p:grpSpPr>
      <p:pic>
        <p:nvPicPr>
          <p:cNvPr id="10242" name="Picture 2">
            <a:extLst>
              <a:ext uri="{FF2B5EF4-FFF2-40B4-BE49-F238E27FC236}">
                <a16:creationId xmlns:a16="http://schemas.microsoft.com/office/drawing/2014/main" id="{19FD5401-517B-0585-56A1-7B4CFCC9D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4694237"/>
            <a:ext cx="19577050" cy="6441691"/>
          </a:xfrm>
          <a:prstGeom prst="rect">
            <a:avLst/>
          </a:prstGeom>
          <a:noFill/>
          <a:extLst>
            <a:ext uri="{909E8E84-426E-40DD-AFC4-6F175D3DCCD1}">
              <a14:hiddenFill xmlns:a14="http://schemas.microsoft.com/office/drawing/2010/main">
                <a:solidFill>
                  <a:srgbClr val="FFFFFF"/>
                </a:solidFill>
              </a14:hiddenFill>
            </a:ext>
          </a:extLst>
        </p:spPr>
      </p:pic>
      <p:sp>
        <p:nvSpPr>
          <p:cNvPr id="117" name="object 117" descr="$PPTXTitle">
            <a:extLst>
              <a:ext uri="{FF2B5EF4-FFF2-40B4-BE49-F238E27FC236}">
                <a16:creationId xmlns:a16="http://schemas.microsoft.com/office/drawing/2014/main" id="{60E33019-FB06-156B-6070-A651B4169321}"/>
              </a:ext>
            </a:extLst>
          </p:cNvPr>
          <p:cNvSpPr txBox="1">
            <a:spLocks noGrp="1"/>
          </p:cNvSpPr>
          <p:nvPr>
            <p:ph type="body" idx="1"/>
          </p:nvPr>
        </p:nvSpPr>
        <p:spPr>
          <a:xfrm>
            <a:off x="911866" y="1176301"/>
            <a:ext cx="9808772" cy="1695980"/>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MOBILENET</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114EC72D-5B43-767A-BFAA-BEA9214C554B}"/>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B288FA01-9D2D-C1D8-E8B8-34448311709A}"/>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2DAD5161-B463-3001-F05F-15AD7B23AD23}"/>
              </a:ext>
            </a:extLst>
          </p:cNvPr>
          <p:cNvSpPr txBox="1"/>
          <p:nvPr/>
        </p:nvSpPr>
        <p:spPr>
          <a:xfrm>
            <a:off x="911866" y="10058349"/>
            <a:ext cx="718185" cy="671338"/>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21</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8FA281A3-4D3D-2BCB-52F4-6FB80C4E281D}"/>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222453D6-AE3E-A260-F8AF-B1F10332EA88}"/>
              </a:ext>
            </a:extLst>
          </p:cNvPr>
          <p:cNvSpPr txBox="1">
            <a:spLocks noChangeArrowheads="1"/>
          </p:cNvSpPr>
          <p:nvPr/>
        </p:nvSpPr>
        <p:spPr bwMode="auto">
          <a:xfrm>
            <a:off x="10720638" y="1455695"/>
            <a:ext cx="9383462" cy="323854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10000"/>
              </a:lnSpc>
              <a:spcAft>
                <a:spcPct val="0"/>
              </a:spcAft>
              <a:buNone/>
            </a:pPr>
            <a:r>
              <a:rPr lang="en-US" altLang="en-US" b="1" dirty="0" err="1">
                <a:solidFill>
                  <a:srgbClr val="163794"/>
                </a:solidFill>
                <a:latin typeface="InputMono Light" panose="02000509020000090004" pitchFamily="49" charset="0"/>
              </a:rPr>
              <a:t>mobilenet</a:t>
            </a:r>
            <a:r>
              <a:rPr lang="en-US" altLang="en-US" b="1" dirty="0">
                <a:solidFill>
                  <a:srgbClr val="163794"/>
                </a:solidFill>
                <a:latin typeface="InputMono Light" panose="02000509020000090004" pitchFamily="49" charset="0"/>
              </a:rPr>
              <a:t> </a:t>
            </a:r>
            <a:r>
              <a:rPr lang="en-US" altLang="en-US" dirty="0">
                <a:solidFill>
                  <a:srgbClr val="163794"/>
                </a:solidFill>
                <a:latin typeface="InputMono Light" panose="02000509020000090004" pitchFamily="49" charset="0"/>
              </a:rPr>
              <a:t>is a famous architecture built almost entirely out of these </a:t>
            </a:r>
            <a:r>
              <a:rPr lang="en-US" altLang="en-US" dirty="0" err="1">
                <a:solidFill>
                  <a:srgbClr val="163794"/>
                </a:solidFill>
                <a:latin typeface="InputMono Light" panose="02000509020000090004" pitchFamily="49" charset="0"/>
              </a:rPr>
              <a:t>depthwise</a:t>
            </a:r>
            <a:r>
              <a:rPr lang="en-US" altLang="en-US" dirty="0">
                <a:solidFill>
                  <a:srgbClr val="163794"/>
                </a:solidFill>
                <a:latin typeface="InputMono Light" panose="02000509020000090004" pitchFamily="49" charset="0"/>
              </a:rPr>
              <a:t> separable convolution blocks.</a:t>
            </a:r>
          </a:p>
          <a:p>
            <a:pPr marL="0" indent="0" fontAlgn="base">
              <a:lnSpc>
                <a:spcPct val="110000"/>
              </a:lnSpc>
              <a:spcAft>
                <a:spcPct val="0"/>
              </a:spcAft>
              <a:buNone/>
            </a:pPr>
            <a:endParaRPr lang="en-US" altLang="en-US" dirty="0">
              <a:solidFill>
                <a:srgbClr val="163794"/>
              </a:solidFill>
              <a:latin typeface="InputMono Light" panose="02000509020000090004" pitchFamily="49" charset="0"/>
            </a:endParaRPr>
          </a:p>
          <a:p>
            <a:pPr marL="0" indent="0" fontAlgn="base">
              <a:lnSpc>
                <a:spcPct val="110000"/>
              </a:lnSpc>
              <a:spcAft>
                <a:spcPct val="0"/>
              </a:spcAft>
              <a:buNone/>
            </a:pPr>
            <a:r>
              <a:rPr lang="en-US" altLang="en-US" dirty="0">
                <a:solidFill>
                  <a:srgbClr val="163794"/>
                </a:solidFill>
                <a:latin typeface="InputMono Medium" panose="02000709030000090004" pitchFamily="49" charset="0"/>
              </a:rPr>
              <a:t>the impact: </a:t>
            </a:r>
            <a:r>
              <a:rPr lang="en-US" altLang="en-US" dirty="0">
                <a:solidFill>
                  <a:srgbClr val="163794"/>
                </a:solidFill>
                <a:latin typeface="InputMono Light" panose="02000509020000090004" pitchFamily="49" charset="0"/>
              </a:rPr>
              <a:t>it drastically reduces the number of parameters compared to standard architectures       (like </a:t>
            </a:r>
            <a:r>
              <a:rPr lang="en-US" altLang="en-US" dirty="0" err="1">
                <a:solidFill>
                  <a:srgbClr val="163794"/>
                </a:solidFill>
                <a:latin typeface="InputMono Light" panose="02000509020000090004" pitchFamily="49" charset="0"/>
              </a:rPr>
              <a:t>vgg</a:t>
            </a:r>
            <a:r>
              <a:rPr lang="en-US" altLang="en-US" dirty="0">
                <a:solidFill>
                  <a:srgbClr val="163794"/>
                </a:solidFill>
                <a:latin typeface="InputMono Light" panose="02000509020000090004" pitchFamily="49" charset="0"/>
              </a:rPr>
              <a:t> or </a:t>
            </a:r>
            <a:r>
              <a:rPr lang="en-US" altLang="en-US" dirty="0" err="1">
                <a:solidFill>
                  <a:srgbClr val="163794"/>
                </a:solidFill>
                <a:latin typeface="InputMono Light" panose="02000509020000090004" pitchFamily="49" charset="0"/>
              </a:rPr>
              <a:t>resnet</a:t>
            </a:r>
            <a:r>
              <a:rPr lang="en-US" altLang="en-US" dirty="0">
                <a:solidFill>
                  <a:srgbClr val="163794"/>
                </a:solidFill>
                <a:latin typeface="InputMono Light" panose="02000509020000090004" pitchFamily="49" charset="0"/>
              </a:rPr>
              <a:t>). it runs significantly faster while maintaining highly competitive accuracy.</a:t>
            </a:r>
          </a:p>
          <a:p>
            <a:pPr marL="0" indent="0" fontAlgn="base">
              <a:lnSpc>
                <a:spcPct val="110000"/>
              </a:lnSpc>
              <a:spcAft>
                <a:spcPct val="0"/>
              </a:spcAft>
              <a:buNone/>
            </a:pPr>
            <a:endParaRPr lang="en-US" altLang="en-US" dirty="0">
              <a:solidFill>
                <a:srgbClr val="163794"/>
              </a:solidFill>
              <a:latin typeface="InputMono Light" panose="02000509020000090004" pitchFamily="49" charset="0"/>
            </a:endParaRPr>
          </a:p>
          <a:p>
            <a:pPr marL="0" indent="0" fontAlgn="base">
              <a:lnSpc>
                <a:spcPct val="110000"/>
              </a:lnSpc>
              <a:spcAft>
                <a:spcPct val="0"/>
              </a:spcAft>
              <a:buNone/>
            </a:pPr>
            <a:endParaRPr lang="en-US" altLang="en-US" dirty="0">
              <a:solidFill>
                <a:srgbClr val="163794"/>
              </a:solidFill>
              <a:latin typeface="InputMono Light" panose="02000509020000090004" pitchFamily="49" charset="0"/>
            </a:endParaRPr>
          </a:p>
        </p:txBody>
      </p:sp>
    </p:spTree>
    <p:extLst>
      <p:ext uri="{BB962C8B-B14F-4D97-AF65-F5344CB8AC3E}">
        <p14:creationId xmlns:p14="http://schemas.microsoft.com/office/powerpoint/2010/main" val="1418620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 name="object 140" descr="$PPTXTitle"/>
          <p:cNvSpPr txBox="1">
            <a:spLocks noGrp="1"/>
          </p:cNvSpPr>
          <p:nvPr>
            <p:ph type="title"/>
          </p:nvPr>
        </p:nvSpPr>
        <p:spPr>
          <a:xfrm>
            <a:off x="586336" y="879118"/>
            <a:ext cx="9770514" cy="8633133"/>
          </a:xfrm>
          <a:prstGeom prst="rect">
            <a:avLst/>
          </a:prstGeom>
        </p:spPr>
        <p:txBody>
          <a:bodyPr vert="horz" wrap="square" lIns="0" tIns="15240" rIns="0" bIns="0" rtlCol="0">
            <a:spAutoFit/>
          </a:bodyPr>
          <a:lstStyle/>
          <a:p>
            <a:pPr marL="12700">
              <a:spcBef>
                <a:spcPts val="120"/>
              </a:spcBef>
            </a:pPr>
            <a:r>
              <a:rPr lang="en-GB" sz="2800" dirty="0">
                <a:solidFill>
                  <a:srgbClr val="163794"/>
                </a:solidFill>
                <a:latin typeface="InputMono Light" panose="02000509020000090004" pitchFamily="49" charset="0"/>
              </a:rPr>
              <a:t>CNNs represent a monumental shift in artificial intelligence, moving beyond simple spreadsheets and audio waves to actually "seeing" and understanding visual data. </a:t>
            </a:r>
            <a:br>
              <a:rPr lang="en-GB" sz="2800" dirty="0">
                <a:solidFill>
                  <a:srgbClr val="163794"/>
                </a:solidFill>
                <a:latin typeface="InputMono Light" panose="02000509020000090004" pitchFamily="49" charset="0"/>
              </a:rPr>
            </a:br>
            <a:br>
              <a:rPr lang="en-GB" sz="2800" dirty="0">
                <a:solidFill>
                  <a:srgbClr val="163794"/>
                </a:solidFill>
                <a:latin typeface="InputMono Light" panose="02000509020000090004" pitchFamily="49" charset="0"/>
              </a:rPr>
            </a:br>
            <a:r>
              <a:rPr lang="en-GB" sz="2800" dirty="0">
                <a:solidFill>
                  <a:srgbClr val="163794"/>
                </a:solidFill>
                <a:latin typeface="InputMono Light" panose="02000509020000090004" pitchFamily="49" charset="0"/>
              </a:rPr>
              <a:t>unlike standard networks that process flattened lists of numbers, </a:t>
            </a:r>
            <a:r>
              <a:rPr lang="en-GB" sz="2800" dirty="0" err="1">
                <a:solidFill>
                  <a:srgbClr val="163794"/>
                </a:solidFill>
                <a:latin typeface="InputMono Light" panose="02000509020000090004" pitchFamily="49" charset="0"/>
              </a:rPr>
              <a:t>cnns</a:t>
            </a:r>
            <a:r>
              <a:rPr lang="en-GB" sz="2800" dirty="0">
                <a:solidFill>
                  <a:srgbClr val="163794"/>
                </a:solidFill>
                <a:latin typeface="InputMono Light" panose="02000509020000090004" pitchFamily="49" charset="0"/>
              </a:rPr>
              <a:t> are specifically engineered to comprehend spatial relationships, geometry, shapes, and textures within images and video. </a:t>
            </a:r>
            <a:br>
              <a:rPr lang="en-GB" sz="2800" dirty="0">
                <a:solidFill>
                  <a:srgbClr val="163794"/>
                </a:solidFill>
                <a:latin typeface="InputMono Light" panose="02000509020000090004" pitchFamily="49" charset="0"/>
              </a:rPr>
            </a:br>
            <a:br>
              <a:rPr lang="en-GB" sz="2800" dirty="0">
                <a:solidFill>
                  <a:srgbClr val="163794"/>
                </a:solidFill>
                <a:latin typeface="InputMono Light" panose="02000509020000090004" pitchFamily="49" charset="0"/>
              </a:rPr>
            </a:br>
            <a:r>
              <a:rPr lang="en-GB" sz="2800" dirty="0">
                <a:solidFill>
                  <a:srgbClr val="163794"/>
                </a:solidFill>
                <a:latin typeface="InputMono Light" panose="02000509020000090004" pitchFamily="49" charset="0"/>
              </a:rPr>
              <a:t>in practice, this allows </a:t>
            </a:r>
            <a:r>
              <a:rPr lang="en-GB" sz="2800" dirty="0" err="1">
                <a:solidFill>
                  <a:srgbClr val="163794"/>
                </a:solidFill>
                <a:latin typeface="InputMono Light" panose="02000509020000090004" pitchFamily="49" charset="0"/>
              </a:rPr>
              <a:t>cnns</a:t>
            </a:r>
            <a:r>
              <a:rPr lang="en-GB" sz="2800" dirty="0">
                <a:solidFill>
                  <a:srgbClr val="163794"/>
                </a:solidFill>
                <a:latin typeface="InputMono Light" panose="02000509020000090004" pitchFamily="49" charset="0"/>
              </a:rPr>
              <a:t> to perform highly complex, real-world visual tasks. they can seamlessly execute image classification to determine the main subject of a photo, perform object detection to draw precise bounding boxes around pedestrians for autonomous vehicles. </a:t>
            </a:r>
            <a:endParaRPr lang="en-GB" sz="3200" dirty="0">
              <a:latin typeface="InputMono Light" panose="02000509020000090004" pitchFamily="49" charset="0"/>
            </a:endParaRPr>
          </a:p>
        </p:txBody>
      </p:sp>
      <p:sp>
        <p:nvSpPr>
          <p:cNvPr id="145" name="object 145"/>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sz="4250" spc="-25" dirty="0">
                <a:solidFill>
                  <a:srgbClr val="163794"/>
                </a:solidFill>
                <a:latin typeface="InputMono Light" panose="02000509020000090004" pitchFamily="49" charset="0"/>
                <a:cs typeface="InputMono"/>
              </a:rPr>
              <a:t>0</a:t>
            </a:r>
            <a:r>
              <a:rPr lang="en-GB" sz="4250" spc="-25" dirty="0">
                <a:solidFill>
                  <a:srgbClr val="163794"/>
                </a:solidFill>
                <a:latin typeface="InputMono Light" panose="02000509020000090004" pitchFamily="49" charset="0"/>
                <a:cs typeface="InputMono"/>
              </a:rPr>
              <a:t>2</a:t>
            </a:r>
            <a:endParaRPr sz="4250" dirty="0">
              <a:latin typeface="InputMono Light" panose="02000509020000090004" pitchFamily="49" charset="0"/>
              <a:cs typeface="InputMono"/>
            </a:endParaRPr>
          </a:p>
        </p:txBody>
      </p:sp>
      <p:pic>
        <p:nvPicPr>
          <p:cNvPr id="2054" name="Picture 6" descr="3D LiDAR Object Detection: Integrating ADAS with Keypoint Feature Pyramid  Network">
            <a:extLst>
              <a:ext uri="{FF2B5EF4-FFF2-40B4-BE49-F238E27FC236}">
                <a16:creationId xmlns:a16="http://schemas.microsoft.com/office/drawing/2014/main" id="{3902B990-D138-B800-1400-302D5340C6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500"/>
          <a:stretch>
            <a:fillRect/>
          </a:stretch>
        </p:blipFill>
        <p:spPr bwMode="auto">
          <a:xfrm rot="10800000" flipV="1">
            <a:off x="10785419" y="1768475"/>
            <a:ext cx="9777046" cy="2971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3D LiDAR Object Detection: Integrating ADAS with Keypoint Feature Pyramid  Network">
            <a:extLst>
              <a:ext uri="{FF2B5EF4-FFF2-40B4-BE49-F238E27FC236}">
                <a16:creationId xmlns:a16="http://schemas.microsoft.com/office/drawing/2014/main" id="{131B33A4-3C1B-2CF3-EE73-7F09C1338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308"/>
          <a:stretch>
            <a:fillRect/>
          </a:stretch>
        </p:blipFill>
        <p:spPr bwMode="auto">
          <a:xfrm rot="10800000" flipV="1">
            <a:off x="10785419" y="4740275"/>
            <a:ext cx="9777046"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35C2C-57CE-F768-9BD2-C100E44667B9}"/>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B38EC8AF-B5B9-5882-DF86-0F80B4513BA5}"/>
              </a:ext>
            </a:extLst>
          </p:cNvPr>
          <p:cNvSpPr txBox="1">
            <a:spLocks noGrp="1"/>
          </p:cNvSpPr>
          <p:nvPr>
            <p:ph type="body" idx="1"/>
          </p:nvPr>
        </p:nvSpPr>
        <p:spPr>
          <a:xfrm>
            <a:off x="755650" y="1118242"/>
            <a:ext cx="10515600" cy="3011725"/>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ANN STRUGGLE WITH IMAGES</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821787CA-12C4-B290-9917-DD8B21904EC8}"/>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lang="en-GB" sz="1400" spc="95" dirty="0">
                <a:solidFill>
                  <a:srgbClr val="163794"/>
                </a:solidFill>
                <a:latin typeface="InputMono Light" panose="02000509020000090004" pitchFamily="49" charset="0"/>
                <a:cs typeface="InputMono"/>
              </a:rPr>
              <a:t>MARCH</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17B18C41-8481-6786-E3C7-7AE3493897D1}"/>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67AB06DE-E533-2670-DE33-BDCA232325F5}"/>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sz="4250" spc="-25" dirty="0">
                <a:solidFill>
                  <a:srgbClr val="163794"/>
                </a:solidFill>
                <a:latin typeface="InputMono Light" panose="02000509020000090004" pitchFamily="49" charset="0"/>
                <a:cs typeface="InputMono"/>
              </a:rPr>
              <a:t>0</a:t>
            </a:r>
            <a:r>
              <a:rPr lang="en-GB" sz="4250" spc="-25" dirty="0">
                <a:solidFill>
                  <a:srgbClr val="163794"/>
                </a:solidFill>
                <a:latin typeface="InputMono Light" panose="02000509020000090004" pitchFamily="49" charset="0"/>
                <a:cs typeface="InputMono"/>
              </a:rPr>
              <a:t>3</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98B29AA1-E20F-AAA1-D819-DA5F196E7E84}"/>
              </a:ext>
            </a:extLst>
          </p:cNvPr>
          <p:cNvSpPr/>
          <p:nvPr/>
        </p:nvSpPr>
        <p:spPr>
          <a:xfrm>
            <a:off x="1052720" y="1387475"/>
            <a:ext cx="11285329" cy="304800"/>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3" name="TextBox 2">
            <a:extLst>
              <a:ext uri="{FF2B5EF4-FFF2-40B4-BE49-F238E27FC236}">
                <a16:creationId xmlns:a16="http://schemas.microsoft.com/office/drawing/2014/main" id="{6FA701F0-208D-450E-E3A2-15E4D9B43AC6}"/>
              </a:ext>
            </a:extLst>
          </p:cNvPr>
          <p:cNvSpPr txBox="1"/>
          <p:nvPr/>
        </p:nvSpPr>
        <p:spPr>
          <a:xfrm>
            <a:off x="11568320" y="1539875"/>
            <a:ext cx="8389730" cy="5432898"/>
          </a:xfrm>
          <a:prstGeom prst="rect">
            <a:avLst/>
          </a:prstGeom>
          <a:noFill/>
        </p:spPr>
        <p:txBody>
          <a:bodyPr wrap="square">
            <a:spAutoFit/>
          </a:bodyPr>
          <a:lstStyle/>
          <a:p>
            <a:pPr marL="285750" indent="-285750" algn="l">
              <a:lnSpc>
                <a:spcPct val="200000"/>
              </a:lnSpc>
              <a:buFont typeface="Arial" panose="020B0604020202020204" pitchFamily="34" charset="0"/>
              <a:buChar char="•"/>
            </a:pPr>
            <a:r>
              <a:rPr lang="en-GB" sz="2000" dirty="0">
                <a:solidFill>
                  <a:srgbClr val="163794"/>
                </a:solidFill>
                <a:effectLst/>
                <a:latin typeface="InputMono Medium" panose="02000709030000090004" pitchFamily="49" charset="0"/>
              </a:rPr>
              <a:t>spatial relationships: </a:t>
            </a:r>
            <a:r>
              <a:rPr lang="en-GB" sz="2000" dirty="0">
                <a:solidFill>
                  <a:srgbClr val="163794"/>
                </a:solidFill>
                <a:effectLst/>
                <a:latin typeface="InputMono Light" panose="02000509020000090004" pitchFamily="49" charset="0"/>
              </a:rPr>
              <a:t>standard networks don't account for spatial relationships between pixels</a:t>
            </a:r>
          </a:p>
          <a:p>
            <a:pPr marL="285750" indent="-285750" algn="l">
              <a:lnSpc>
                <a:spcPct val="200000"/>
              </a:lnSpc>
              <a:buFont typeface="Arial" panose="020B0604020202020204" pitchFamily="34" charset="0"/>
              <a:buChar char="•"/>
            </a:pPr>
            <a:r>
              <a:rPr lang="en-GB" sz="2000" dirty="0">
                <a:solidFill>
                  <a:srgbClr val="163794"/>
                </a:solidFill>
                <a:effectLst/>
                <a:latin typeface="InputMono Medium" panose="02000709030000090004" pitchFamily="49" charset="0"/>
              </a:rPr>
              <a:t>parameter explosion: </a:t>
            </a:r>
            <a:r>
              <a:rPr lang="en-GB" sz="2000" dirty="0">
                <a:solidFill>
                  <a:srgbClr val="163794"/>
                </a:solidFill>
                <a:effectLst/>
                <a:latin typeface="InputMono Light" panose="02000509020000090004" pitchFamily="49" charset="0"/>
              </a:rPr>
              <a:t>a 224×224×3 image would require over 150,000 weights per neuron</a:t>
            </a:r>
          </a:p>
          <a:p>
            <a:pPr marL="285750" indent="-285750" algn="l">
              <a:lnSpc>
                <a:spcPct val="200000"/>
              </a:lnSpc>
              <a:buFont typeface="Arial" panose="020B0604020202020204" pitchFamily="34" charset="0"/>
              <a:buChar char="•"/>
            </a:pPr>
            <a:r>
              <a:rPr lang="en-GB" sz="2000" dirty="0">
                <a:solidFill>
                  <a:srgbClr val="163794"/>
                </a:solidFill>
                <a:effectLst/>
                <a:latin typeface="InputMono Medium" panose="02000709030000090004" pitchFamily="49" charset="0"/>
              </a:rPr>
              <a:t>translation invariance: </a:t>
            </a:r>
            <a:r>
              <a:rPr lang="en-GB" sz="2000" dirty="0">
                <a:solidFill>
                  <a:srgbClr val="163794"/>
                </a:solidFill>
                <a:effectLst/>
                <a:latin typeface="InputMono Light" panose="02000509020000090004" pitchFamily="49" charset="0"/>
              </a:rPr>
              <a:t>objects can appear anywhere in an image but have the same meaning</a:t>
            </a:r>
          </a:p>
          <a:p>
            <a:pPr marL="285750" indent="-285750" algn="l">
              <a:lnSpc>
                <a:spcPct val="200000"/>
              </a:lnSpc>
              <a:buFont typeface="Arial" panose="020B0604020202020204" pitchFamily="34" charset="0"/>
              <a:buChar char="•"/>
            </a:pPr>
            <a:r>
              <a:rPr lang="en-GB" sz="2000" dirty="0">
                <a:solidFill>
                  <a:srgbClr val="163794"/>
                </a:solidFill>
                <a:effectLst/>
                <a:latin typeface="InputMono Medium" panose="02000709030000090004" pitchFamily="49" charset="0"/>
              </a:rPr>
              <a:t>feature hierarchy: </a:t>
            </a:r>
            <a:r>
              <a:rPr lang="en-GB" sz="2000" dirty="0">
                <a:solidFill>
                  <a:srgbClr val="163794"/>
                </a:solidFill>
                <a:effectLst/>
                <a:latin typeface="InputMono Light" panose="02000509020000090004" pitchFamily="49" charset="0"/>
              </a:rPr>
              <a:t>images contain low-level features that compose into higher-level features</a:t>
            </a:r>
          </a:p>
          <a:p>
            <a:pPr algn="l">
              <a:lnSpc>
                <a:spcPct val="150000"/>
              </a:lnSpc>
            </a:pPr>
            <a:endParaRPr lang="en-GB" sz="2000" dirty="0">
              <a:solidFill>
                <a:srgbClr val="163794"/>
              </a:solidFill>
              <a:effectLst/>
              <a:latin typeface="InputMono Light" panose="02000509020000090004" pitchFamily="49" charset="0"/>
            </a:endParaRPr>
          </a:p>
        </p:txBody>
      </p:sp>
      <p:pic>
        <p:nvPicPr>
          <p:cNvPr id="5" name="Picture 4">
            <a:extLst>
              <a:ext uri="{FF2B5EF4-FFF2-40B4-BE49-F238E27FC236}">
                <a16:creationId xmlns:a16="http://schemas.microsoft.com/office/drawing/2014/main" id="{6B674B4F-2111-96EE-8111-02A4A7312E57}"/>
              </a:ext>
            </a:extLst>
          </p:cNvPr>
          <p:cNvPicPr>
            <a:picLocks noChangeAspect="1"/>
          </p:cNvPicPr>
          <p:nvPr/>
        </p:nvPicPr>
        <p:blipFill>
          <a:blip r:embed="rId3"/>
          <a:stretch>
            <a:fillRect/>
          </a:stretch>
        </p:blipFill>
        <p:spPr>
          <a:xfrm>
            <a:off x="970310" y="4677957"/>
            <a:ext cx="12488963" cy="5091518"/>
          </a:xfrm>
          <a:prstGeom prst="rect">
            <a:avLst/>
          </a:prstGeom>
        </p:spPr>
      </p:pic>
    </p:spTree>
    <p:extLst>
      <p:ext uri="{BB962C8B-B14F-4D97-AF65-F5344CB8AC3E}">
        <p14:creationId xmlns:p14="http://schemas.microsoft.com/office/powerpoint/2010/main" val="4169223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12752-1A37-EEE6-40A5-0673A142F156}"/>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ABFC09B4-E1BC-C4B9-59E6-F8F67A807E7A}"/>
              </a:ext>
            </a:extLst>
          </p:cNvPr>
          <p:cNvSpPr txBox="1">
            <a:spLocks noGrp="1"/>
          </p:cNvSpPr>
          <p:nvPr>
            <p:ph type="body" idx="1"/>
          </p:nvPr>
        </p:nvSpPr>
        <p:spPr>
          <a:xfrm>
            <a:off x="755650" y="1118242"/>
            <a:ext cx="9677400" cy="1695980"/>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CONVOLUTION</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11A0A5FA-23B1-61B6-1A9C-E1CAFC0F831D}"/>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lang="en-GB" sz="1400" spc="95" dirty="0">
                <a:solidFill>
                  <a:srgbClr val="163794"/>
                </a:solidFill>
                <a:latin typeface="InputMono Light" panose="02000509020000090004" pitchFamily="49" charset="0"/>
                <a:cs typeface="InputMono"/>
              </a:rPr>
              <a:t>MARCH</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8CC634C9-5568-C3AF-99E8-01E6D1821723}"/>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1D1F814A-09CD-9CC0-702A-7E12211568AB}"/>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sz="4250" spc="-25" dirty="0">
                <a:solidFill>
                  <a:srgbClr val="163794"/>
                </a:solidFill>
                <a:latin typeface="InputMono Light" panose="02000509020000090004" pitchFamily="49" charset="0"/>
                <a:cs typeface="InputMono"/>
              </a:rPr>
              <a:t>0</a:t>
            </a:r>
            <a:r>
              <a:rPr lang="en-GB" sz="4250" spc="-25" dirty="0">
                <a:solidFill>
                  <a:srgbClr val="163794"/>
                </a:solidFill>
                <a:latin typeface="InputMono Light" panose="02000509020000090004" pitchFamily="49" charset="0"/>
                <a:cs typeface="InputMono"/>
              </a:rPr>
              <a:t>4</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03369CA8-616F-1C0A-2B9F-E70EF5AF494D}"/>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6F2CE432-D75E-E106-9E9B-695B0B320F82}"/>
              </a:ext>
            </a:extLst>
          </p:cNvPr>
          <p:cNvSpPr txBox="1">
            <a:spLocks noChangeArrowheads="1"/>
          </p:cNvSpPr>
          <p:nvPr/>
        </p:nvSpPr>
        <p:spPr bwMode="auto">
          <a:xfrm>
            <a:off x="1062936" y="2835214"/>
            <a:ext cx="8760514" cy="457206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10000"/>
              </a:lnSpc>
              <a:spcAft>
                <a:spcPct val="0"/>
              </a:spcAft>
              <a:buNone/>
            </a:pPr>
            <a:r>
              <a:rPr lang="en-US" altLang="en-US" sz="2400" dirty="0">
                <a:solidFill>
                  <a:srgbClr val="163794"/>
                </a:solidFill>
                <a:latin typeface="InputMono Medium" panose="02000709030000090004" pitchFamily="49" charset="0"/>
              </a:rPr>
              <a:t>definition: </a:t>
            </a:r>
            <a:r>
              <a:rPr lang="en-US" altLang="en-US" sz="2400" dirty="0">
                <a:solidFill>
                  <a:srgbClr val="163794"/>
                </a:solidFill>
                <a:latin typeface="InputMono Light" panose="02000509020000090004" pitchFamily="49" charset="0"/>
              </a:rPr>
              <a:t>sliding a small window (kernel/filter) over an image, performing element-wise multiplication, and summing the results to create a "feature map".</a:t>
            </a:r>
          </a:p>
        </p:txBody>
      </p:sp>
      <p:pic>
        <p:nvPicPr>
          <p:cNvPr id="2" name="Picture 10" descr="8: Strided Convolution Example[41] | Download Scientific Diagram">
            <a:extLst>
              <a:ext uri="{FF2B5EF4-FFF2-40B4-BE49-F238E27FC236}">
                <a16:creationId xmlns:a16="http://schemas.microsoft.com/office/drawing/2014/main" id="{3970AA8B-6777-83E0-251C-6F1C84320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7888" y="5422939"/>
            <a:ext cx="12811123" cy="5184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323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C1C3-DBED-B939-78D0-8026A638D6EA}"/>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AD79B42A-9ABD-B396-495E-7F4054EEDF26}"/>
              </a:ext>
            </a:extLst>
          </p:cNvPr>
          <p:cNvSpPr txBox="1">
            <a:spLocks noGrp="1"/>
          </p:cNvSpPr>
          <p:nvPr>
            <p:ph type="body" idx="1"/>
          </p:nvPr>
        </p:nvSpPr>
        <p:spPr>
          <a:xfrm>
            <a:off x="755650" y="1118242"/>
            <a:ext cx="9677400" cy="1695980"/>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CONVOLUTION</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5355194B-CE7E-58F0-AE97-0CFF6D147BC4}"/>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lang="en-GB" sz="1400" spc="95" dirty="0">
                <a:solidFill>
                  <a:srgbClr val="163794"/>
                </a:solidFill>
                <a:latin typeface="InputMono Light" panose="02000509020000090004" pitchFamily="49" charset="0"/>
                <a:cs typeface="InputMono"/>
              </a:rPr>
              <a:t>MARCH</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5D7770D5-B7D8-4B53-802B-B3F825C51233}"/>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770ACAD5-1D8F-C2D1-F4B5-AA23A693A9D8}"/>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sz="4250" spc="-25" dirty="0">
                <a:solidFill>
                  <a:srgbClr val="163794"/>
                </a:solidFill>
                <a:latin typeface="InputMono Light" panose="02000509020000090004" pitchFamily="49" charset="0"/>
                <a:cs typeface="InputMono"/>
              </a:rPr>
              <a:t>0</a:t>
            </a:r>
            <a:r>
              <a:rPr lang="en-GB" sz="4250" spc="-25" dirty="0">
                <a:solidFill>
                  <a:srgbClr val="163794"/>
                </a:solidFill>
                <a:latin typeface="InputMono Light" panose="02000509020000090004" pitchFamily="49" charset="0"/>
                <a:cs typeface="InputMono"/>
              </a:rPr>
              <a:t>5</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3E7364AC-A5E9-A0C5-390F-22795BE9A6A7}"/>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227FA225-5B8C-EECC-0E3A-909A479A111A}"/>
              </a:ext>
            </a:extLst>
          </p:cNvPr>
          <p:cNvSpPr txBox="1">
            <a:spLocks noChangeArrowheads="1"/>
          </p:cNvSpPr>
          <p:nvPr/>
        </p:nvSpPr>
        <p:spPr bwMode="auto">
          <a:xfrm>
            <a:off x="1062936" y="2835214"/>
            <a:ext cx="8760514" cy="457206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fontAlgn="base">
              <a:lnSpc>
                <a:spcPct val="110000"/>
              </a:lnSpc>
              <a:spcAft>
                <a:spcPct val="0"/>
              </a:spcAft>
              <a:buFont typeface="+mj-lt"/>
              <a:buAutoNum type="arabicPeriod"/>
            </a:pPr>
            <a:r>
              <a:rPr lang="en-US" altLang="en-US" sz="2400" dirty="0">
                <a:solidFill>
                  <a:srgbClr val="163794"/>
                </a:solidFill>
                <a:latin typeface="InputMono Medium" panose="02000709030000090004" pitchFamily="49" charset="0"/>
              </a:rPr>
              <a:t>kernel size: </a:t>
            </a:r>
            <a:r>
              <a:rPr lang="en-US" altLang="en-US" sz="2400" dirty="0">
                <a:solidFill>
                  <a:srgbClr val="163794"/>
                </a:solidFill>
                <a:latin typeface="InputMono Light" panose="02000509020000090004" pitchFamily="49" charset="0"/>
              </a:rPr>
              <a:t>the dimensions of the filter</a:t>
            </a:r>
          </a:p>
          <a:p>
            <a:pPr marL="457200" indent="-457200" fontAlgn="base">
              <a:lnSpc>
                <a:spcPct val="110000"/>
              </a:lnSpc>
              <a:spcAft>
                <a:spcPct val="0"/>
              </a:spcAft>
              <a:buFont typeface="+mj-lt"/>
              <a:buAutoNum type="arabicPeriod"/>
            </a:pPr>
            <a:r>
              <a:rPr lang="en-US" altLang="en-US" sz="2400" dirty="0">
                <a:solidFill>
                  <a:srgbClr val="163794"/>
                </a:solidFill>
                <a:latin typeface="InputMono Medium" panose="02000709030000090004" pitchFamily="49" charset="0"/>
              </a:rPr>
              <a:t>stride: </a:t>
            </a:r>
            <a:r>
              <a:rPr lang="en-US" altLang="en-US" sz="2400" dirty="0">
                <a:solidFill>
                  <a:srgbClr val="163794"/>
                </a:solidFill>
                <a:latin typeface="InputMono Light" panose="02000509020000090004" pitchFamily="49" charset="0"/>
              </a:rPr>
              <a:t>how many pixels the filter shifts</a:t>
            </a:r>
          </a:p>
          <a:p>
            <a:pPr marL="457200" indent="-457200" fontAlgn="base">
              <a:lnSpc>
                <a:spcPct val="110000"/>
              </a:lnSpc>
              <a:spcAft>
                <a:spcPct val="0"/>
              </a:spcAft>
              <a:buFont typeface="+mj-lt"/>
              <a:buAutoNum type="arabicPeriod"/>
            </a:pPr>
            <a:r>
              <a:rPr lang="en-US" altLang="en-US" sz="2400" dirty="0">
                <a:solidFill>
                  <a:srgbClr val="163794"/>
                </a:solidFill>
                <a:latin typeface="InputMono Medium" panose="02000709030000090004" pitchFamily="49" charset="0"/>
              </a:rPr>
              <a:t>padding: </a:t>
            </a:r>
            <a:r>
              <a:rPr lang="en-US" altLang="en-US" sz="2400" dirty="0">
                <a:solidFill>
                  <a:srgbClr val="163794"/>
                </a:solidFill>
                <a:latin typeface="InputMono Light" panose="02000509020000090004" pitchFamily="49" charset="0"/>
              </a:rPr>
              <a:t>adding extra pixels around the border</a:t>
            </a:r>
          </a:p>
        </p:txBody>
      </p:sp>
      <p:pic>
        <p:nvPicPr>
          <p:cNvPr id="6" name="Picture 5" descr="A computer screen shot of a black background&#10;&#10;AI-generated content may be incorrect.">
            <a:extLst>
              <a:ext uri="{FF2B5EF4-FFF2-40B4-BE49-F238E27FC236}">
                <a16:creationId xmlns:a16="http://schemas.microsoft.com/office/drawing/2014/main" id="{B1427249-AE9D-5F6A-F321-528F9DD34B0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3064" b="91751" l="8988" r="87784">
                        <a14:foregroundMark x1="18935" y1="67845" x2="75393" y2="39226"/>
                        <a14:foregroundMark x1="75393" y1="39226" x2="75480" y2="39226"/>
                        <a14:foregroundMark x1="64311" y1="32492" x2="57941" y2="27441"/>
                        <a14:foregroundMark x1="57941" y1="27441" x2="38656" y2="33502"/>
                        <a14:foregroundMark x1="38656" y1="33502" x2="27138" y2="49158"/>
                        <a14:foregroundMark x1="27138" y1="49158" x2="28796" y2="71717"/>
                        <a14:foregroundMark x1="28796" y1="71717" x2="46422" y2="68182"/>
                        <a14:foregroundMark x1="46422" y1="68182" x2="66492" y2="48653"/>
                        <a14:foregroundMark x1="66492" y1="48653" x2="61518" y2="36027"/>
                        <a14:foregroundMark x1="61518" y1="36027" x2="34031" y2="41582"/>
                        <a14:foregroundMark x1="34031" y1="41582" x2="29319" y2="53367"/>
                        <a14:foregroundMark x1="29319" y1="53367" x2="44852" y2="58418"/>
                        <a14:foregroundMark x1="44852" y1="58418" x2="65358" y2="43771"/>
                        <a14:foregroundMark x1="65358" y1="43771" x2="55759" y2="31818"/>
                        <a14:foregroundMark x1="55759" y1="31818" x2="43106" y2="26431"/>
                        <a14:foregroundMark x1="65358" y1="33670" x2="41536" y2="37879"/>
                        <a14:foregroundMark x1="41536" y1="37879" x2="36736" y2="61448"/>
                        <a14:foregroundMark x1="36736" y1="61448" x2="51309" y2="69697"/>
                        <a14:foregroundMark x1="51309" y1="69697" x2="79319" y2="56061"/>
                        <a14:foregroundMark x1="79319" y1="56061" x2="76440" y2="42929"/>
                        <a14:foregroundMark x1="76440" y1="42929" x2="60122" y2="35522"/>
                        <a14:foregroundMark x1="60122" y1="35522" x2="42583" y2="43098"/>
                        <a14:foregroundMark x1="42583" y1="43098" x2="44590" y2="57239"/>
                        <a14:foregroundMark x1="44590" y1="57239" x2="62304" y2="50842"/>
                        <a14:foregroundMark x1="62304" y1="50842" x2="64311" y2="36869"/>
                        <a14:foregroundMark x1="64311" y1="36869" x2="49127" y2="31145"/>
                        <a14:foregroundMark x1="49127" y1="31145" x2="39180" y2="42424"/>
                        <a14:foregroundMark x1="39180" y1="42424" x2="39180" y2="44613"/>
                        <a14:foregroundMark x1="82984" y1="60269" x2="83857" y2="39226"/>
                        <a14:foregroundMark x1="83857" y1="39226" x2="80366" y2="27441"/>
                        <a14:foregroundMark x1="80366" y1="27441" x2="75829" y2="21380"/>
                        <a14:foregroundMark x1="75829" y1="21380" x2="26527" y2="23906"/>
                        <a14:foregroundMark x1="26527" y1="23906" x2="20419" y2="26936"/>
                        <a14:foregroundMark x1="20419" y1="26936" x2="16318" y2="33838"/>
                        <a14:foregroundMark x1="16318" y1="33838" x2="13089" y2="60606"/>
                        <a14:foregroundMark x1="13089" y1="60606" x2="14572" y2="69865"/>
                        <a14:foregroundMark x1="14572" y1="69865" x2="20768" y2="72727"/>
                        <a14:foregroundMark x1="20768" y1="72727" x2="47469" y2="71717"/>
                        <a14:foregroundMark x1="47469" y1="71717" x2="60122" y2="72054"/>
                        <a14:foregroundMark x1="60122" y1="72054" x2="75218" y2="71044"/>
                        <a14:foregroundMark x1="75218" y1="71044" x2="78883" y2="71886"/>
                        <a14:foregroundMark x1="78883" y1="71886" x2="79756" y2="66498"/>
                        <a14:foregroundMark x1="82373" y1="76599" x2="86824" y2="30808"/>
                        <a14:foregroundMark x1="86824" y1="30808" x2="80017" y2="23906"/>
                        <a14:foregroundMark x1="80017" y1="23906" x2="77051" y2="23064"/>
                        <a14:foregroundMark x1="84991" y1="23737" x2="86736" y2="74411"/>
                        <a14:foregroundMark x1="86736" y1="74411" x2="85777" y2="78451"/>
                        <a14:foregroundMark x1="88743" y1="77441" x2="85864" y2="33502"/>
                        <a14:foregroundMark x1="85864" y1="33502" x2="86911" y2="24411"/>
                        <a14:foregroundMark x1="86911" y1="24411" x2="87784" y2="34175"/>
                        <a14:foregroundMark x1="12478" y1="27609" x2="14398" y2="25589"/>
                        <a14:foregroundMark x1="20244" y1="27273" x2="11082" y2="26263"/>
                        <a14:foregroundMark x1="20855" y1="24411" x2="14223" y2="23569"/>
                        <a14:foregroundMark x1="14223" y1="23569" x2="12304" y2="33333"/>
                        <a14:foregroundMark x1="12304" y1="33333" x2="12478" y2="40572"/>
                        <a14:foregroundMark x1="12478" y1="40572" x2="12478" y2="40572"/>
                        <a14:foregroundMark x1="11257" y1="59764" x2="32984" y2="26936"/>
                        <a14:foregroundMark x1="18325" y1="60269" x2="28010" y2="46801"/>
                        <a14:foregroundMark x1="71815" y1="30471" x2="78098" y2="35690"/>
                        <a14:foregroundMark x1="76963" y1="47475" x2="57679" y2="62963"/>
                        <a14:foregroundMark x1="57679" y1="62963" x2="50873" y2="66667"/>
                        <a14:foregroundMark x1="13525" y1="69697" x2="20070" y2="75253"/>
                        <a14:foregroundMark x1="20070" y1="75253" x2="32635" y2="75758"/>
                        <a14:foregroundMark x1="32635" y1="75758" x2="74433" y2="72222"/>
                        <a14:foregroundMark x1="74433" y1="72222" x2="75480" y2="72222"/>
                        <a14:foregroundMark x1="76963" y1="80135" x2="31850" y2="74242"/>
                        <a14:foregroundMark x1="31850" y1="74242" x2="15969" y2="76431"/>
                        <a14:foregroundMark x1="11431" y1="76431" x2="10908" y2="63300"/>
                        <a14:foregroundMark x1="10908" y1="63300" x2="10908" y2="63300"/>
                      </a14:backgroundRemoval>
                    </a14:imgEffect>
                  </a14:imgLayer>
                </a14:imgProps>
              </a:ext>
            </a:extLst>
          </a:blip>
          <a:srcRect t="17549" r="7910"/>
          <a:stretch>
            <a:fillRect/>
          </a:stretch>
        </p:blipFill>
        <p:spPr>
          <a:xfrm>
            <a:off x="3366672" y="5654675"/>
            <a:ext cx="12404370" cy="5756576"/>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16521F-9677-CBBE-4BA0-F55CFC7DC73F}"/>
                  </a:ext>
                </a:extLst>
              </p:cNvPr>
              <p:cNvSpPr txBox="1"/>
              <p:nvPr/>
            </p:nvSpPr>
            <p:spPr>
              <a:xfrm>
                <a:off x="10052050" y="3597275"/>
                <a:ext cx="9840161" cy="9287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163794"/>
                          </a:solidFill>
                          <a:latin typeface="Cambria Math" panose="02040503050406030204" pitchFamily="18" charset="0"/>
                        </a:rPr>
                        <m:t>𝑂𝑢𝑡𝑝𝑢𝑡</m:t>
                      </m:r>
                      <m:r>
                        <a:rPr lang="en-US" sz="2800" i="1" smtClean="0">
                          <a:solidFill>
                            <a:srgbClr val="163794"/>
                          </a:solidFill>
                          <a:latin typeface="Cambria Math" panose="02040503050406030204" pitchFamily="18" charset="0"/>
                        </a:rPr>
                        <m:t>=</m:t>
                      </m:r>
                      <m:f>
                        <m:fPr>
                          <m:ctrlPr>
                            <a:rPr lang="en-US" sz="2800" i="1">
                              <a:solidFill>
                                <a:srgbClr val="163794"/>
                              </a:solidFill>
                              <a:latin typeface="Cambria Math" panose="02040503050406030204" pitchFamily="18" charset="0"/>
                            </a:rPr>
                          </m:ctrlPr>
                        </m:fPr>
                        <m:num>
                          <m:r>
                            <a:rPr lang="en-US" sz="2800" i="1">
                              <a:solidFill>
                                <a:srgbClr val="163794"/>
                              </a:solidFill>
                              <a:latin typeface="Cambria Math" panose="02040503050406030204" pitchFamily="18" charset="0"/>
                            </a:rPr>
                            <m:t>𝐼𝑛𝑝𝑢𝑡</m:t>
                          </m:r>
                          <m:r>
                            <a:rPr lang="en-US" sz="2800" i="1">
                              <a:solidFill>
                                <a:srgbClr val="163794"/>
                              </a:solidFill>
                              <a:latin typeface="Cambria Math" panose="02040503050406030204" pitchFamily="18" charset="0"/>
                            </a:rPr>
                            <m:t>−</m:t>
                          </m:r>
                          <m:r>
                            <a:rPr lang="en-US" sz="2800" i="1">
                              <a:solidFill>
                                <a:srgbClr val="163794"/>
                              </a:solidFill>
                              <a:latin typeface="Cambria Math" panose="02040503050406030204" pitchFamily="18" charset="0"/>
                            </a:rPr>
                            <m:t>𝐾𝑒𝑟𝑛𝑒𝑙</m:t>
                          </m:r>
                          <m:r>
                            <a:rPr lang="en-US" sz="2800" i="1">
                              <a:solidFill>
                                <a:srgbClr val="163794"/>
                              </a:solidFill>
                              <a:latin typeface="Cambria Math" panose="02040503050406030204" pitchFamily="18" charset="0"/>
                            </a:rPr>
                            <m:t>+</m:t>
                          </m:r>
                          <m:d>
                            <m:dPr>
                              <m:ctrlPr>
                                <a:rPr lang="en-US" sz="2800" i="1">
                                  <a:solidFill>
                                    <a:srgbClr val="163794"/>
                                  </a:solidFill>
                                  <a:latin typeface="Cambria Math" panose="02040503050406030204" pitchFamily="18" charset="0"/>
                                </a:rPr>
                              </m:ctrlPr>
                            </m:dPr>
                            <m:e>
                              <m:r>
                                <a:rPr lang="en-US" sz="2800" i="1">
                                  <a:solidFill>
                                    <a:srgbClr val="163794"/>
                                  </a:solidFill>
                                  <a:latin typeface="Cambria Math" panose="02040503050406030204" pitchFamily="18" charset="0"/>
                                </a:rPr>
                                <m:t>2×</m:t>
                              </m:r>
                              <m:r>
                                <a:rPr lang="en-US" sz="2800" i="1">
                                  <a:solidFill>
                                    <a:srgbClr val="163794"/>
                                  </a:solidFill>
                                  <a:latin typeface="Cambria Math" panose="02040503050406030204" pitchFamily="18" charset="0"/>
                                </a:rPr>
                                <m:t>𝑃𝑎𝑑𝑑𝑖𝑛𝑔</m:t>
                              </m:r>
                            </m:e>
                          </m:d>
                        </m:num>
                        <m:den>
                          <m:r>
                            <a:rPr lang="en-US" sz="2800" i="1">
                              <a:solidFill>
                                <a:srgbClr val="163794"/>
                              </a:solidFill>
                              <a:latin typeface="Cambria Math" panose="02040503050406030204" pitchFamily="18" charset="0"/>
                            </a:rPr>
                            <m:t>𝑆𝑡𝑟𝑖𝑑𝑒</m:t>
                          </m:r>
                        </m:den>
                      </m:f>
                      <m:r>
                        <a:rPr lang="en-US" sz="2800" i="1">
                          <a:solidFill>
                            <a:srgbClr val="163794"/>
                          </a:solidFill>
                          <a:latin typeface="Cambria Math" panose="02040503050406030204" pitchFamily="18" charset="0"/>
                        </a:rPr>
                        <m:t>+1</m:t>
                      </m:r>
                    </m:oMath>
                  </m:oMathPara>
                </a14:m>
                <a:endParaRPr lang="en-US" sz="2800" dirty="0">
                  <a:solidFill>
                    <a:srgbClr val="163794"/>
                  </a:solidFill>
                </a:endParaRPr>
              </a:p>
            </p:txBody>
          </p:sp>
        </mc:Choice>
        <mc:Fallback xmlns="">
          <p:sp>
            <p:nvSpPr>
              <p:cNvPr id="10" name="TextBox 9">
                <a:extLst>
                  <a:ext uri="{FF2B5EF4-FFF2-40B4-BE49-F238E27FC236}">
                    <a16:creationId xmlns:a16="http://schemas.microsoft.com/office/drawing/2014/main" id="{0C16521F-9677-CBBE-4BA0-F55CFC7DC73F}"/>
                  </a:ext>
                </a:extLst>
              </p:cNvPr>
              <p:cNvSpPr txBox="1">
                <a:spLocks noRot="1" noChangeAspect="1" noMove="1" noResize="1" noEditPoints="1" noAdjustHandles="1" noChangeArrowheads="1" noChangeShapeType="1" noTextEdit="1"/>
              </p:cNvSpPr>
              <p:nvPr/>
            </p:nvSpPr>
            <p:spPr>
              <a:xfrm>
                <a:off x="10052050" y="3597275"/>
                <a:ext cx="9840161" cy="928716"/>
              </a:xfrm>
              <a:prstGeom prst="rect">
                <a:avLst/>
              </a:prstGeom>
              <a:blipFill>
                <a:blip r:embed="rId5"/>
                <a:stretch>
                  <a:fillRect b="-8108"/>
                </a:stretch>
              </a:blipFill>
            </p:spPr>
            <p:txBody>
              <a:bodyPr/>
              <a:lstStyle/>
              <a:p>
                <a:r>
                  <a:rPr lang="en-US">
                    <a:noFill/>
                  </a:rPr>
                  <a:t> </a:t>
                </a:r>
              </a:p>
            </p:txBody>
          </p:sp>
        </mc:Fallback>
      </mc:AlternateContent>
    </p:spTree>
    <p:extLst>
      <p:ext uri="{BB962C8B-B14F-4D97-AF65-F5344CB8AC3E}">
        <p14:creationId xmlns:p14="http://schemas.microsoft.com/office/powerpoint/2010/main" val="3648681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E8466-2C48-925E-8ADD-7AF3DC1E562F}"/>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FE08484A-75D0-362D-CC90-9377A96258A8}"/>
              </a:ext>
            </a:extLst>
          </p:cNvPr>
          <p:cNvSpPr txBox="1">
            <a:spLocks noGrp="1"/>
          </p:cNvSpPr>
          <p:nvPr>
            <p:ph type="body" idx="1"/>
          </p:nvPr>
        </p:nvSpPr>
        <p:spPr>
          <a:xfrm>
            <a:off x="755650" y="1118242"/>
            <a:ext cx="6477000" cy="1695980"/>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FILTERS</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3C4C83E8-EE02-84B0-B55C-3B9F03446620}"/>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lang="en-GB" sz="1400" spc="95" dirty="0">
                <a:solidFill>
                  <a:srgbClr val="163794"/>
                </a:solidFill>
                <a:latin typeface="InputMono Light" panose="02000509020000090004" pitchFamily="49" charset="0"/>
                <a:cs typeface="InputMono"/>
              </a:rPr>
              <a:t>MARCH</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97DCF7FE-E9DF-C18D-6BB2-00DE1C94C694}"/>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3DDABC31-8D23-2CA6-227F-46AC07AF741C}"/>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sz="4250" spc="-25" dirty="0">
                <a:solidFill>
                  <a:srgbClr val="163794"/>
                </a:solidFill>
                <a:latin typeface="InputMono Light" panose="02000509020000090004" pitchFamily="49" charset="0"/>
                <a:cs typeface="InputMono"/>
              </a:rPr>
              <a:t>0</a:t>
            </a:r>
            <a:r>
              <a:rPr lang="en-GB" sz="4250" spc="-25" dirty="0">
                <a:solidFill>
                  <a:srgbClr val="163794"/>
                </a:solidFill>
                <a:latin typeface="InputMono Light" panose="02000509020000090004" pitchFamily="49" charset="0"/>
                <a:cs typeface="InputMono"/>
              </a:rPr>
              <a:t>6</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B569476D-406B-4A05-0689-B48CD4662299}"/>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9230A0C0-0DB8-B3BC-43A1-24D66BCE478B}"/>
              </a:ext>
            </a:extLst>
          </p:cNvPr>
          <p:cNvSpPr txBox="1">
            <a:spLocks noChangeArrowheads="1"/>
          </p:cNvSpPr>
          <p:nvPr/>
        </p:nvSpPr>
        <p:spPr bwMode="auto">
          <a:xfrm>
            <a:off x="911866" y="3292475"/>
            <a:ext cx="8008729" cy="744468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163794"/>
                </a:solidFill>
                <a:latin typeface="InputMono Light" panose="02000509020000090004" pitchFamily="49" charset="0"/>
              </a:rPr>
              <a:t>filters are small matrices that detect specific patterns in images</a:t>
            </a:r>
          </a:p>
          <a:p>
            <a:pPr marL="0" indent="0">
              <a:buNone/>
            </a:pPr>
            <a:endParaRPr lang="en-GB" dirty="0">
              <a:solidFill>
                <a:srgbClr val="163794"/>
              </a:solidFill>
              <a:latin typeface="InputMono Light" panose="02000509020000090004" pitchFamily="49" charset="0"/>
            </a:endParaRPr>
          </a:p>
          <a:p>
            <a:r>
              <a:rPr lang="en-GB" dirty="0">
                <a:solidFill>
                  <a:srgbClr val="163794"/>
                </a:solidFill>
                <a:latin typeface="InputMono Light" panose="02000509020000090004" pitchFamily="49" charset="0"/>
              </a:rPr>
              <a:t>different filters detect different features:</a:t>
            </a:r>
          </a:p>
          <a:p>
            <a:pPr lvl="1"/>
            <a:r>
              <a:rPr lang="en-GB" dirty="0">
                <a:solidFill>
                  <a:srgbClr val="163794"/>
                </a:solidFill>
                <a:latin typeface="InputMono Light" panose="02000509020000090004" pitchFamily="49" charset="0"/>
              </a:rPr>
              <a:t>edge detection: </a:t>
            </a:r>
          </a:p>
          <a:p>
            <a:pPr marL="0" indent="0">
              <a:buNone/>
            </a:pPr>
            <a:r>
              <a:rPr lang="en-GB" dirty="0">
                <a:solidFill>
                  <a:srgbClr val="163794"/>
                </a:solidFill>
                <a:latin typeface="InputMono Light" panose="02000509020000090004" pitchFamily="49" charset="0"/>
              </a:rPr>
              <a:t>	     </a:t>
            </a:r>
            <a:r>
              <a:rPr lang="en-GB" dirty="0">
                <a:solidFill>
                  <a:srgbClr val="EE4C2C"/>
                </a:solidFill>
                <a:latin typeface="InputMono Light" panose="02000509020000090004" pitchFamily="49" charset="0"/>
              </a:rPr>
              <a:t>[[1, 0, -1], </a:t>
            </a:r>
          </a:p>
          <a:p>
            <a:pPr marL="0" indent="0">
              <a:buNone/>
            </a:pPr>
            <a:r>
              <a:rPr lang="en-GB" dirty="0">
                <a:solidFill>
                  <a:srgbClr val="EE4C2C"/>
                </a:solidFill>
                <a:latin typeface="InputMono Light" panose="02000509020000090004" pitchFamily="49" charset="0"/>
              </a:rPr>
              <a:t>		[1, 0, -1], </a:t>
            </a:r>
          </a:p>
          <a:p>
            <a:pPr marL="0" indent="0">
              <a:buNone/>
            </a:pPr>
            <a:r>
              <a:rPr lang="en-GB" dirty="0">
                <a:solidFill>
                  <a:srgbClr val="EE4C2C"/>
                </a:solidFill>
                <a:latin typeface="InputMono Light" panose="02000509020000090004" pitchFamily="49" charset="0"/>
              </a:rPr>
              <a:t>		[1, 0, -1]]</a:t>
            </a:r>
          </a:p>
          <a:p>
            <a:pPr lvl="1"/>
            <a:r>
              <a:rPr lang="en-GB" dirty="0">
                <a:solidFill>
                  <a:srgbClr val="163794"/>
                </a:solidFill>
                <a:latin typeface="InputMono Light" panose="02000509020000090004" pitchFamily="49" charset="0"/>
              </a:rPr>
              <a:t>sharpening: </a:t>
            </a:r>
          </a:p>
          <a:p>
            <a:pPr marL="0" indent="0">
              <a:buNone/>
            </a:pPr>
            <a:r>
              <a:rPr lang="en-GB" dirty="0">
                <a:solidFill>
                  <a:srgbClr val="163794"/>
                </a:solidFill>
                <a:latin typeface="InputMono Light" panose="02000509020000090004" pitchFamily="49" charset="0"/>
              </a:rPr>
              <a:t>	     </a:t>
            </a:r>
            <a:r>
              <a:rPr lang="en-GB" dirty="0">
                <a:solidFill>
                  <a:srgbClr val="EE4C2C"/>
                </a:solidFill>
                <a:latin typeface="InputMono Light" panose="02000509020000090004" pitchFamily="49" charset="0"/>
              </a:rPr>
              <a:t>[[ 0, -1,  0],</a:t>
            </a:r>
          </a:p>
          <a:p>
            <a:pPr marL="0" indent="0">
              <a:buNone/>
            </a:pPr>
            <a:r>
              <a:rPr lang="en-GB" dirty="0">
                <a:solidFill>
                  <a:srgbClr val="EE4C2C"/>
                </a:solidFill>
                <a:latin typeface="InputMono Light" panose="02000509020000090004" pitchFamily="49" charset="0"/>
              </a:rPr>
              <a:t>		[-1,  5, -1], </a:t>
            </a:r>
          </a:p>
          <a:p>
            <a:pPr marL="0" indent="0">
              <a:buNone/>
            </a:pPr>
            <a:r>
              <a:rPr lang="en-GB" dirty="0">
                <a:solidFill>
                  <a:srgbClr val="EE4C2C"/>
                </a:solidFill>
                <a:latin typeface="InputMono Light" panose="02000509020000090004" pitchFamily="49" charset="0"/>
              </a:rPr>
              <a:t>           [ 0, -1,  0]]</a:t>
            </a:r>
          </a:p>
          <a:p>
            <a:endParaRPr lang="en-GB" dirty="0">
              <a:solidFill>
                <a:srgbClr val="163794"/>
              </a:solidFill>
              <a:latin typeface="InputMono Light" panose="02000509020000090004" pitchFamily="49" charset="0"/>
            </a:endParaRPr>
          </a:p>
          <a:p>
            <a:r>
              <a:rPr lang="en-GB" dirty="0">
                <a:solidFill>
                  <a:srgbClr val="163794"/>
                </a:solidFill>
                <a:latin typeface="InputMono Light" panose="02000509020000090004" pitchFamily="49" charset="0"/>
              </a:rPr>
              <a:t>weights in filters are learned during training</a:t>
            </a:r>
          </a:p>
        </p:txBody>
      </p:sp>
      <p:pic>
        <p:nvPicPr>
          <p:cNvPr id="2" name="Picture 1" descr="A collage of a building&#10;&#10;AI-generated content may be incorrect.">
            <a:extLst>
              <a:ext uri="{FF2B5EF4-FFF2-40B4-BE49-F238E27FC236}">
                <a16:creationId xmlns:a16="http://schemas.microsoft.com/office/drawing/2014/main" id="{0F054182-0B2D-15AC-0DAE-0F97386B0F6B}"/>
              </a:ext>
            </a:extLst>
          </p:cNvPr>
          <p:cNvPicPr>
            <a:picLocks noChangeAspect="1"/>
          </p:cNvPicPr>
          <p:nvPr/>
        </p:nvPicPr>
        <p:blipFill>
          <a:blip r:embed="rId3"/>
          <a:stretch>
            <a:fillRect/>
          </a:stretch>
        </p:blipFill>
        <p:spPr>
          <a:xfrm>
            <a:off x="10116787" y="1387475"/>
            <a:ext cx="9231663" cy="9618922"/>
          </a:xfrm>
          <a:prstGeom prst="rect">
            <a:avLst/>
          </a:prstGeom>
        </p:spPr>
      </p:pic>
    </p:spTree>
    <p:extLst>
      <p:ext uri="{BB962C8B-B14F-4D97-AF65-F5344CB8AC3E}">
        <p14:creationId xmlns:p14="http://schemas.microsoft.com/office/powerpoint/2010/main" val="2584542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8E09D-8C65-63EC-356A-E76D4E8F50B3}"/>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F0BC2803-A912-D6D8-0D3D-88EFD9C2B4C9}"/>
              </a:ext>
            </a:extLst>
          </p:cNvPr>
          <p:cNvSpPr txBox="1">
            <a:spLocks noGrp="1"/>
          </p:cNvSpPr>
          <p:nvPr>
            <p:ph type="body" idx="1"/>
          </p:nvPr>
        </p:nvSpPr>
        <p:spPr>
          <a:xfrm>
            <a:off x="755650" y="1118242"/>
            <a:ext cx="8839200" cy="3011725"/>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WORKING WITH IMAGES</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3B4E9369-0E0A-9A26-6A0E-A5AB5979CFB4}"/>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lang="en-GB" sz="1400" spc="95" dirty="0">
                <a:solidFill>
                  <a:srgbClr val="163794"/>
                </a:solidFill>
                <a:latin typeface="InputMono Light" panose="02000509020000090004" pitchFamily="49" charset="0"/>
                <a:cs typeface="InputMono"/>
              </a:rPr>
              <a:t>MARCH</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CB0C87F7-1828-8351-12CF-C66BF05C2D51}"/>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A2244364-FFA7-6251-37A8-29582D2BB436}"/>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sz="4250" spc="-25" dirty="0">
                <a:solidFill>
                  <a:srgbClr val="163794"/>
                </a:solidFill>
                <a:latin typeface="InputMono Light" panose="02000509020000090004" pitchFamily="49" charset="0"/>
                <a:cs typeface="InputMono"/>
              </a:rPr>
              <a:t>0</a:t>
            </a:r>
            <a:r>
              <a:rPr lang="en-GB" sz="4250" spc="-25" dirty="0">
                <a:solidFill>
                  <a:srgbClr val="163794"/>
                </a:solidFill>
                <a:latin typeface="InputMono Light" panose="02000509020000090004" pitchFamily="49" charset="0"/>
                <a:cs typeface="InputMono"/>
              </a:rPr>
              <a:t>7</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7CAA0DB4-8069-5B8E-5232-EE961601D846}"/>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46BFA919-704B-B64D-9152-8D809085436C}"/>
              </a:ext>
            </a:extLst>
          </p:cNvPr>
          <p:cNvSpPr txBox="1">
            <a:spLocks noChangeArrowheads="1"/>
          </p:cNvSpPr>
          <p:nvPr/>
        </p:nvSpPr>
        <p:spPr bwMode="auto">
          <a:xfrm>
            <a:off x="937892" y="4591009"/>
            <a:ext cx="8008729" cy="420337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solidFill>
                  <a:srgbClr val="163794"/>
                </a:solidFill>
                <a:latin typeface="InputMono Light" panose="02000509020000090004" pitchFamily="49" charset="0"/>
              </a:rPr>
              <a:t>we need to convert images into proper format for CNNs</a:t>
            </a:r>
          </a:p>
          <a:p>
            <a:pPr marL="0" indent="0">
              <a:buNone/>
            </a:pPr>
            <a:endParaRPr lang="en-GB" sz="2400" dirty="0">
              <a:solidFill>
                <a:srgbClr val="163794"/>
              </a:solidFill>
              <a:latin typeface="InputMono Light" panose="02000509020000090004" pitchFamily="49" charset="0"/>
            </a:endParaRPr>
          </a:p>
          <a:p>
            <a:r>
              <a:rPr lang="en-GB" sz="2400" dirty="0" err="1">
                <a:solidFill>
                  <a:srgbClr val="163794"/>
                </a:solidFill>
                <a:latin typeface="InputMono Light" panose="02000509020000090004" pitchFamily="49" charset="0"/>
              </a:rPr>
              <a:t>pytorch</a:t>
            </a:r>
            <a:r>
              <a:rPr lang="en-GB" sz="2400" dirty="0">
                <a:solidFill>
                  <a:srgbClr val="163794"/>
                </a:solidFill>
                <a:latin typeface="InputMono Light" panose="02000509020000090004" pitchFamily="49" charset="0"/>
              </a:rPr>
              <a:t> expects 4d tensors: </a:t>
            </a:r>
            <a:r>
              <a:rPr lang="en-GB" sz="2400" dirty="0">
                <a:solidFill>
                  <a:srgbClr val="EE4C2C"/>
                </a:solidFill>
                <a:latin typeface="InputMono Light" panose="02000509020000090004" pitchFamily="49" charset="0"/>
              </a:rPr>
              <a:t>(</a:t>
            </a:r>
            <a:r>
              <a:rPr lang="en-GB" sz="2400" dirty="0" err="1">
                <a:solidFill>
                  <a:srgbClr val="EE4C2C"/>
                </a:solidFill>
                <a:latin typeface="InputMono Light" panose="02000509020000090004" pitchFamily="49" charset="0"/>
              </a:rPr>
              <a:t>batch_size</a:t>
            </a:r>
            <a:r>
              <a:rPr lang="en-GB" sz="2400" dirty="0">
                <a:solidFill>
                  <a:srgbClr val="EE4C2C"/>
                </a:solidFill>
                <a:latin typeface="InputMono Light" panose="02000509020000090004" pitchFamily="49" charset="0"/>
              </a:rPr>
              <a:t>, channels, height, width)</a:t>
            </a:r>
          </a:p>
          <a:p>
            <a:endParaRPr lang="en-GB" sz="2400" dirty="0">
              <a:solidFill>
                <a:srgbClr val="163794"/>
              </a:solidFill>
              <a:latin typeface="InputMono Light" panose="02000509020000090004" pitchFamily="49" charset="0"/>
            </a:endParaRPr>
          </a:p>
          <a:p>
            <a:r>
              <a:rPr lang="en-GB" sz="2400" dirty="0">
                <a:solidFill>
                  <a:srgbClr val="163794"/>
                </a:solidFill>
                <a:latin typeface="InputMono Light" panose="02000509020000090004" pitchFamily="49" charset="0"/>
              </a:rPr>
              <a:t>data augmentation techniques increase training set diversity</a:t>
            </a:r>
          </a:p>
        </p:txBody>
      </p:sp>
      <p:pic>
        <p:nvPicPr>
          <p:cNvPr id="3" name="Picture 2" descr="A screenshot of a video game&#10;&#10;AI-generated content may be incorrect.">
            <a:extLst>
              <a:ext uri="{FF2B5EF4-FFF2-40B4-BE49-F238E27FC236}">
                <a16:creationId xmlns:a16="http://schemas.microsoft.com/office/drawing/2014/main" id="{23F25784-FF9B-2969-FAF4-3F6ABD350020}"/>
              </a:ext>
            </a:extLst>
          </p:cNvPr>
          <p:cNvPicPr>
            <a:picLocks noChangeAspect="1"/>
          </p:cNvPicPr>
          <p:nvPr/>
        </p:nvPicPr>
        <p:blipFill>
          <a:blip r:embed="rId3"/>
          <a:stretch>
            <a:fillRect/>
          </a:stretch>
        </p:blipFill>
        <p:spPr>
          <a:xfrm>
            <a:off x="9594850" y="4129967"/>
            <a:ext cx="9972954" cy="4664419"/>
          </a:xfrm>
          <a:prstGeom prst="rect">
            <a:avLst/>
          </a:prstGeom>
        </p:spPr>
      </p:pic>
    </p:spTree>
    <p:extLst>
      <p:ext uri="{BB962C8B-B14F-4D97-AF65-F5344CB8AC3E}">
        <p14:creationId xmlns:p14="http://schemas.microsoft.com/office/powerpoint/2010/main" val="716563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F7794-3B21-9623-3ABC-11E4CAB5F680}"/>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DA36CC2D-EC57-2CDC-6397-EE9D6B3D3193}"/>
              </a:ext>
            </a:extLst>
          </p:cNvPr>
          <p:cNvSpPr txBox="1">
            <a:spLocks noGrp="1"/>
          </p:cNvSpPr>
          <p:nvPr>
            <p:ph type="body" idx="1"/>
          </p:nvPr>
        </p:nvSpPr>
        <p:spPr>
          <a:xfrm>
            <a:off x="755650" y="1118242"/>
            <a:ext cx="8008728" cy="3011725"/>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PRE-PROCESSING</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C393C4E6-5CB5-B73C-4F5C-65260F46FB4D}"/>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lang="en-GB" sz="1400" spc="95" dirty="0">
                <a:solidFill>
                  <a:srgbClr val="163794"/>
                </a:solidFill>
                <a:latin typeface="InputMono Light" panose="02000509020000090004" pitchFamily="49" charset="0"/>
                <a:cs typeface="InputMono"/>
              </a:rPr>
              <a:t>MARCH</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013CAE9F-C13D-88C2-29E2-EF863E040880}"/>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8D148778-41EB-8935-F1F0-3B9766FE33C0}"/>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08</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1D3B168C-65D4-09FB-F6C9-F9D1A1CFBB23}"/>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0A41E75A-A152-906B-C00F-D3B956D35F53}"/>
              </a:ext>
            </a:extLst>
          </p:cNvPr>
          <p:cNvSpPr txBox="1">
            <a:spLocks noChangeArrowheads="1"/>
          </p:cNvSpPr>
          <p:nvPr/>
        </p:nvSpPr>
        <p:spPr bwMode="auto">
          <a:xfrm>
            <a:off x="10052050" y="1548077"/>
            <a:ext cx="8150965" cy="853176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spcBef>
                <a:spcPct val="0"/>
              </a:spcBef>
              <a:spcAft>
                <a:spcPts val="600"/>
              </a:spcAft>
              <a:buNone/>
            </a:pPr>
            <a:r>
              <a:rPr lang="en-US" altLang="en-US" dirty="0" err="1">
                <a:solidFill>
                  <a:srgbClr val="EE4C2C"/>
                </a:solidFill>
                <a:latin typeface="InputMono Light" panose="02000509020000090004" pitchFamily="49" charset="0"/>
              </a:rPr>
              <a:t>torchvision.transforms</a:t>
            </a:r>
            <a:r>
              <a:rPr lang="en-US" altLang="en-US" dirty="0">
                <a:solidFill>
                  <a:srgbClr val="EE4C2C"/>
                </a:solidFill>
                <a:latin typeface="InputMono Light" panose="02000509020000090004" pitchFamily="49" charset="0"/>
              </a:rPr>
              <a:t> </a:t>
            </a:r>
            <a:r>
              <a:rPr lang="en-US" altLang="en-US" dirty="0">
                <a:solidFill>
                  <a:srgbClr val="163794"/>
                </a:solidFill>
                <a:latin typeface="InputMono Light" panose="02000509020000090004" pitchFamily="49" charset="0"/>
              </a:rPr>
              <a:t>is a powerful library used to preprocess images on the fly before they enter the neural network.</a:t>
            </a:r>
          </a:p>
          <a:p>
            <a:pPr marL="0" lvl="0" indent="0" eaLnBrk="0" fontAlgn="base" hangingPunct="0">
              <a:spcBef>
                <a:spcPct val="0"/>
              </a:spcBef>
              <a:spcAft>
                <a:spcPts val="600"/>
              </a:spcAft>
              <a:buNone/>
            </a:pPr>
            <a:endParaRPr lang="en-US" altLang="en-US" dirty="0">
              <a:solidFill>
                <a:srgbClr val="163794"/>
              </a:solidFill>
              <a:latin typeface="InputMono Light" panose="02000509020000090004" pitchFamily="49" charset="0"/>
            </a:endParaRPr>
          </a:p>
          <a:p>
            <a:pPr marL="0" lvl="0" indent="0" eaLnBrk="0" fontAlgn="base" hangingPunct="0">
              <a:spcBef>
                <a:spcPct val="0"/>
              </a:spcBef>
              <a:spcAft>
                <a:spcPts val="600"/>
              </a:spcAft>
              <a:buNone/>
            </a:pPr>
            <a:r>
              <a:rPr lang="en-US" altLang="en-US" dirty="0">
                <a:solidFill>
                  <a:srgbClr val="163794"/>
                </a:solidFill>
                <a:latin typeface="InputMono Light" panose="02000509020000090004" pitchFamily="49" charset="0"/>
              </a:rPr>
              <a:t>the pipeline -&gt; </a:t>
            </a:r>
            <a:r>
              <a:rPr lang="en-US" altLang="en-US" dirty="0" err="1">
                <a:solidFill>
                  <a:srgbClr val="EE4C2C"/>
                </a:solidFill>
                <a:latin typeface="InputMono Light" panose="02000509020000090004" pitchFamily="49" charset="0"/>
              </a:rPr>
              <a:t>transforms.Compose</a:t>
            </a:r>
            <a:endParaRPr lang="en-US" altLang="en-US" dirty="0">
              <a:solidFill>
                <a:srgbClr val="163794"/>
              </a:solidFill>
              <a:latin typeface="InputMono Light" panose="02000509020000090004" pitchFamily="49" charset="0"/>
            </a:endParaRPr>
          </a:p>
          <a:p>
            <a:pPr marL="0" lvl="0" indent="0" eaLnBrk="0" fontAlgn="base" hangingPunct="0">
              <a:spcBef>
                <a:spcPct val="0"/>
              </a:spcBef>
              <a:spcAft>
                <a:spcPts val="600"/>
              </a:spcAft>
              <a:buNone/>
            </a:pPr>
            <a:endParaRPr lang="en-US" altLang="en-US" dirty="0">
              <a:solidFill>
                <a:srgbClr val="163794"/>
              </a:solidFill>
              <a:latin typeface="InputMono Light" panose="02000509020000090004" pitchFamily="49" charset="0"/>
            </a:endParaRPr>
          </a:p>
          <a:p>
            <a:pPr eaLnBrk="0" fontAlgn="base" hangingPunct="0">
              <a:spcBef>
                <a:spcPct val="0"/>
              </a:spcBef>
              <a:spcAft>
                <a:spcPts val="600"/>
              </a:spcAft>
            </a:pPr>
            <a:r>
              <a:rPr lang="en-US" altLang="en-US" dirty="0">
                <a:solidFill>
                  <a:srgbClr val="163794"/>
                </a:solidFill>
                <a:latin typeface="InputMono Medium" panose="02000709030000090004" pitchFamily="49" charset="0"/>
              </a:rPr>
              <a:t>geometric: </a:t>
            </a:r>
            <a:r>
              <a:rPr lang="en-US" altLang="en-US" dirty="0">
                <a:solidFill>
                  <a:srgbClr val="163794"/>
                </a:solidFill>
                <a:latin typeface="InputMono Light" panose="02000509020000090004" pitchFamily="49" charset="0"/>
              </a:rPr>
              <a:t>flips, rotations, scaling, cropping</a:t>
            </a:r>
          </a:p>
          <a:p>
            <a:pPr eaLnBrk="0" fontAlgn="base" hangingPunct="0">
              <a:spcBef>
                <a:spcPct val="0"/>
              </a:spcBef>
              <a:spcAft>
                <a:spcPts val="600"/>
              </a:spcAft>
            </a:pPr>
            <a:r>
              <a:rPr lang="en-US" altLang="en-US" dirty="0">
                <a:solidFill>
                  <a:srgbClr val="163794"/>
                </a:solidFill>
                <a:latin typeface="InputMono Medium" panose="02000709030000090004" pitchFamily="49" charset="0"/>
              </a:rPr>
              <a:t>color: </a:t>
            </a:r>
            <a:r>
              <a:rPr lang="en-US" altLang="en-US" dirty="0">
                <a:solidFill>
                  <a:srgbClr val="163794"/>
                </a:solidFill>
                <a:latin typeface="InputMono Light" panose="02000509020000090004" pitchFamily="49" charset="0"/>
              </a:rPr>
              <a:t>brightness, contrast, saturation adjustments</a:t>
            </a:r>
          </a:p>
          <a:p>
            <a:pPr eaLnBrk="0" fontAlgn="base" hangingPunct="0">
              <a:spcBef>
                <a:spcPct val="0"/>
              </a:spcBef>
              <a:spcAft>
                <a:spcPts val="600"/>
              </a:spcAft>
            </a:pPr>
            <a:r>
              <a:rPr lang="en-US" altLang="en-US" dirty="0">
                <a:solidFill>
                  <a:srgbClr val="163794"/>
                </a:solidFill>
                <a:latin typeface="InputMono Medium" panose="02000709030000090004" pitchFamily="49" charset="0"/>
              </a:rPr>
              <a:t>noise: </a:t>
            </a:r>
            <a:r>
              <a:rPr lang="en-US" altLang="en-US" dirty="0">
                <a:solidFill>
                  <a:srgbClr val="163794"/>
                </a:solidFill>
                <a:latin typeface="InputMono Light" panose="02000509020000090004" pitchFamily="49" charset="0"/>
              </a:rPr>
              <a:t>adding random noise for robustness</a:t>
            </a:r>
          </a:p>
          <a:p>
            <a:pPr eaLnBrk="0" fontAlgn="base" hangingPunct="0">
              <a:spcBef>
                <a:spcPct val="0"/>
              </a:spcBef>
              <a:spcAft>
                <a:spcPts val="600"/>
              </a:spcAft>
            </a:pPr>
            <a:r>
              <a:rPr lang="en-US" altLang="en-US" dirty="0">
                <a:solidFill>
                  <a:srgbClr val="163794"/>
                </a:solidFill>
                <a:latin typeface="InputMono Medium" panose="02000709030000090004" pitchFamily="49" charset="0"/>
              </a:rPr>
              <a:t>occlusion: </a:t>
            </a:r>
            <a:r>
              <a:rPr lang="en-US" altLang="en-US" dirty="0">
                <a:solidFill>
                  <a:srgbClr val="163794"/>
                </a:solidFill>
                <a:latin typeface="InputMono Light" panose="02000509020000090004" pitchFamily="49" charset="0"/>
              </a:rPr>
              <a:t>random erasing to simulate partial obscuring</a:t>
            </a:r>
          </a:p>
          <a:p>
            <a:pPr marL="0" indent="0" eaLnBrk="0" fontAlgn="base" hangingPunct="0">
              <a:spcBef>
                <a:spcPct val="0"/>
              </a:spcBef>
              <a:spcAft>
                <a:spcPts val="600"/>
              </a:spcAft>
              <a:buNone/>
            </a:pPr>
            <a:endParaRPr lang="en-US" altLang="en-US" dirty="0">
              <a:solidFill>
                <a:srgbClr val="163794"/>
              </a:solidFill>
              <a:latin typeface="InputMono Light" panose="02000509020000090004" pitchFamily="49" charset="0"/>
            </a:endParaRPr>
          </a:p>
          <a:p>
            <a:pPr marL="0" indent="0" eaLnBrk="0" fontAlgn="base" hangingPunct="0">
              <a:spcBef>
                <a:spcPct val="0"/>
              </a:spcBef>
              <a:spcAft>
                <a:spcPts val="600"/>
              </a:spcAft>
              <a:buNone/>
            </a:pPr>
            <a:r>
              <a:rPr lang="en-US" altLang="en-US" dirty="0">
                <a:solidFill>
                  <a:srgbClr val="163794"/>
                </a:solidFill>
                <a:latin typeface="InputMono Medium" panose="02000709030000090004" pitchFamily="49" charset="0"/>
              </a:rPr>
              <a:t>combining multiple augmentations:</a:t>
            </a:r>
          </a:p>
          <a:p>
            <a:pPr eaLnBrk="0" fontAlgn="base" hangingPunct="0">
              <a:spcBef>
                <a:spcPct val="0"/>
              </a:spcBef>
              <a:spcAft>
                <a:spcPts val="600"/>
              </a:spcAft>
            </a:pPr>
            <a:r>
              <a:rPr lang="en-US" altLang="en-US" dirty="0">
                <a:solidFill>
                  <a:srgbClr val="163794"/>
                </a:solidFill>
                <a:latin typeface="InputMono Light" panose="02000509020000090004" pitchFamily="49" charset="0"/>
              </a:rPr>
              <a:t>domain-specific augmentations (e.g., for medical images)</a:t>
            </a:r>
          </a:p>
          <a:p>
            <a:pPr eaLnBrk="0" fontAlgn="base" hangingPunct="0">
              <a:spcBef>
                <a:spcPct val="0"/>
              </a:spcBef>
              <a:spcAft>
                <a:spcPts val="600"/>
              </a:spcAft>
            </a:pPr>
            <a:r>
              <a:rPr lang="en-US" altLang="en-US" dirty="0">
                <a:solidFill>
                  <a:srgbClr val="163794"/>
                </a:solidFill>
                <a:latin typeface="InputMono Light" panose="02000509020000090004" pitchFamily="49" charset="0"/>
              </a:rPr>
              <a:t>online vs. offline augmentation</a:t>
            </a:r>
          </a:p>
        </p:txBody>
      </p:sp>
      <p:pic>
        <p:nvPicPr>
          <p:cNvPr id="6" name="Picture 5" descr="A screen shot of a computer program&#10;&#10;AI-generated content may be incorrect.">
            <a:extLst>
              <a:ext uri="{FF2B5EF4-FFF2-40B4-BE49-F238E27FC236}">
                <a16:creationId xmlns:a16="http://schemas.microsoft.com/office/drawing/2014/main" id="{187DBE42-19AF-5D8B-FD2C-D69A299639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74" b="89898" l="9954" r="91271">
                        <a14:foregroundMark x1="14242" y1="53197" x2="75881" y2="37340"/>
                        <a14:foregroundMark x1="14548" y1="70844" x2="73047" y2="51790"/>
                        <a14:foregroundMark x1="32619" y1="75831" x2="73277" y2="58184"/>
                        <a14:foregroundMark x1="46784" y1="68798" x2="75115" y2="57033"/>
                        <a14:foregroundMark x1="59724" y1="75448" x2="86600" y2="56777"/>
                        <a14:foregroundMark x1="86600" y1="56777" x2="86600" y2="56777"/>
                        <a14:foregroundMark x1="81547" y1="66240" x2="85681" y2="26982"/>
                        <a14:foregroundMark x1="84686" y1="32737" x2="50613" y2="29028"/>
                        <a14:foregroundMark x1="50613" y1="29028" x2="50613" y2="29028"/>
                        <a14:foregroundMark x1="49694" y1="30179" x2="23737" y2="29284"/>
                        <a14:foregroundMark x1="44870" y1="24297" x2="16845" y2="24936"/>
                        <a14:foregroundMark x1="43798" y1="29028" x2="14778" y2="28133"/>
                        <a14:foregroundMark x1="42649" y1="41432" x2="16309" y2="45396"/>
                        <a14:foregroundMark x1="27029" y1="79028" x2="15467" y2="74680"/>
                        <a14:foregroundMark x1="49694" y1="78389" x2="91271" y2="74297"/>
                        <a14:foregroundMark x1="12711" y1="17391" x2="15467" y2="17647"/>
                        <a14:foregroundMark x1="11639" y1="84527" x2="10796" y2="78389"/>
                        <a14:foregroundMark x1="12481" y1="16240" x2="10567" y2="19182"/>
                      </a14:backgroundRemoval>
                    </a14:imgEffect>
                  </a14:imgLayer>
                </a14:imgProps>
              </a:ext>
            </a:extLst>
          </a:blip>
          <a:stretch>
            <a:fillRect/>
          </a:stretch>
        </p:blipFill>
        <p:spPr>
          <a:xfrm>
            <a:off x="222250" y="4388143"/>
            <a:ext cx="9982200" cy="5977091"/>
          </a:xfrm>
          <a:prstGeom prst="rect">
            <a:avLst/>
          </a:prstGeom>
        </p:spPr>
      </p:pic>
    </p:spTree>
    <p:extLst>
      <p:ext uri="{BB962C8B-B14F-4D97-AF65-F5344CB8AC3E}">
        <p14:creationId xmlns:p14="http://schemas.microsoft.com/office/powerpoint/2010/main" val="10944514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ADADA"/>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7484</TotalTime>
  <Words>1445</Words>
  <Application>Microsoft Macintosh PowerPoint</Application>
  <PresentationFormat>Custom</PresentationFormat>
  <Paragraphs>216</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Aptos</vt:lpstr>
      <vt:lpstr>Arial</vt:lpstr>
      <vt:lpstr>Cambria Math</vt:lpstr>
      <vt:lpstr>IBM Plex Mono</vt:lpstr>
      <vt:lpstr>InputMono</vt:lpstr>
      <vt:lpstr>InputMono Light</vt:lpstr>
      <vt:lpstr>InputMono Medium</vt:lpstr>
      <vt:lpstr>Office Theme</vt:lpstr>
      <vt:lpstr>PowerPoint Presentation</vt:lpstr>
      <vt:lpstr>PowerPoint Presentation</vt:lpstr>
      <vt:lpstr>CNNs represent a monumental shift in artificial intelligence, moving beyond simple spreadsheets and audio waves to actually "seeing" and understanding visual data.   unlike standard networks that process flattened lists of numbers, cnns are specifically engineered to comprehend spatial relationships, geometry, shapes, and textures within images and video.   in practice, this allows cnns to perform highly complex, real-world visual tasks. they can seamlessly execute image classification to determine the main subject of a photo, perform object detection to draw precise bounding boxes around pedestrians for autonomous vehicles.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AERO62520</dc:title>
  <cp:lastModifiedBy>Diego Corona Lopez</cp:lastModifiedBy>
  <cp:revision>17</cp:revision>
  <dcterms:created xsi:type="dcterms:W3CDTF">2026-01-27T08:59:44Z</dcterms:created>
  <dcterms:modified xsi:type="dcterms:W3CDTF">2026-02-27T12:50:46Z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2026-01-26T00:00:00Z</vt:filetime>
  </property>
  <property fmtid="{D5CDD505-2E9C-101B-9397-08002B2CF9AE}" pid="3" name="Creator">
    <vt:lpwstr>Adobe Illustrator 30.1 (Macintosh)</vt:lpwstr>
  </property>
  <property fmtid="{D5CDD505-2E9C-101B-9397-08002B2CF9AE}" pid="4" name="CreatorVersion">
    <vt:lpwstr>21.0.0</vt:lpwstr>
  </property>
  <property fmtid="{D5CDD505-2E9C-101B-9397-08002B2CF9AE}" pid="5" name="LastSaved">
    <vt:filetime>2026-01-27T00:00:00Z</vt:filetime>
  </property>
  <property fmtid="{D5CDD505-2E9C-101B-9397-08002B2CF9AE}" pid="6" name="Producer">
    <vt:lpwstr>Adobe PDF library 17.00</vt:lpwstr>
  </property>
</Properties>
</file>